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B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5" autoAdjust="0"/>
    <p:restoredTop sz="86374" autoAdjust="0"/>
  </p:normalViewPr>
  <p:slideViewPr>
    <p:cSldViewPr snapToGrid="0" snapToObjects="1">
      <p:cViewPr varScale="1">
        <p:scale>
          <a:sx n="89" d="100"/>
          <a:sy n="89" d="100"/>
        </p:scale>
        <p:origin x="-14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69FCE-1876-5E48-BD95-256D5C496948}" type="datetimeFigureOut">
              <a:rPr lang="en-US" smtClean="0"/>
              <a:t>4/20/13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6647-0F54-C942-9EB5-8215CD7ED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2D262-8E71-0E4B-8C0D-20B0C8FD23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think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scichat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tweet chat is on hiatus these days. We'll likely start it again over the summer, but it hasn't been active in a while.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6647-0F54-C942-9EB5-8215CD7ED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8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was an Idea I got in a tweet chat—have my students show that video to their parents, and then have their parents take a quiz trying to explain it. Then have the students explain the video to the parents.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6647-0F54-C942-9EB5-8215CD7ED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50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 collaboration: This was just a slide I pulled to show how GPD works.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6647-0F54-C942-9EB5-8215CD7ED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76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 coaching—teachers film their classes, share it with GPD and get feedback.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6647-0F54-C942-9EB5-8215CD7ED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4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Physics problem database. This is a database for sharing physics problems—it is mostly functional.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just need people to enter problems into it.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36647-0F54-C942-9EB5-8215CD7ED5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8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8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1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3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841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00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6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0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6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695A"/>
            </a:gs>
            <a:gs pos="100000">
              <a:srgbClr val="2F302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F96-D37F-874D-B6E5-6371825E9C15}" type="datetimeFigureOut">
              <a:rPr lang="en-US" smtClean="0"/>
              <a:t>4/20/13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58B0B-D580-CC4F-905B-5C1D0805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Helvetica Neue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Helvetica Neue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 Neue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 Neue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 Neu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microsoft.com/office/2007/relationships/media" Target="file://localhost/Users/caballero/Documents/Dropbox/talks/2013_cowyaapt/source_material/philly%20aapt%20presentation.ppt_media/Shopping%20cart%20disaster-1.mov" TargetMode="External"/><Relationship Id="rId2" Type="http://schemas.openxmlformats.org/officeDocument/2006/relationships/video" Target="file://localhost/Users/caballero/Documents/Dropbox/talks/2013_cowyaapt/source_material/philly%20aapt%20presentation.ppt_media/Shopping%20cart%20disaster-1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481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Ubiquitous Professional Development with the 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Global Physics Department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5005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CO/WY AAPT Spring Meeting</a:t>
            </a:r>
            <a:endParaRPr lang="en-US" sz="20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cs typeface="Helvetica Neue"/>
            </a:endParaRPr>
          </a:p>
          <a:p>
            <a:pPr algn="ctr"/>
            <a:endParaRPr lang="en-US" sz="32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cs typeface="Helvetica Neue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Danny Caballero (@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physicistdanny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)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rPr>
              <a:t>University of Colorado Boulder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6642" y="5178770"/>
            <a:ext cx="8810716" cy="1371600"/>
            <a:chOff x="164428" y="5385855"/>
            <a:chExt cx="8810716" cy="1371600"/>
          </a:xfrm>
        </p:grpSpPr>
        <p:pic>
          <p:nvPicPr>
            <p:cNvPr id="2" name="Picture 1" descr="PERC-logo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28" y="5385855"/>
              <a:ext cx="2146186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 descr="gpd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869" y="5385855"/>
              <a:ext cx="4980275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2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7737"/>
    </mc:Choice>
    <mc:Fallback xmlns="">
      <p:transition xmlns:p14="http://schemas.microsoft.com/office/powerpoint/2010/main" advTm="1477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Latest in PER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2875" y="1388566"/>
            <a:ext cx="5348883" cy="4972965"/>
            <a:chOff x="142875" y="1388566"/>
            <a:chExt cx="5348883" cy="4972965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388566"/>
              <a:ext cx="5348883" cy="2635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42875" y="4073486"/>
              <a:ext cx="2943850" cy="813734"/>
              <a:chOff x="1071563" y="4231630"/>
              <a:chExt cx="2943850" cy="813734"/>
            </a:xfrm>
          </p:grpSpPr>
          <p:sp>
            <p:nvSpPr>
              <p:cNvPr id="21509" name="Rectangle 5"/>
              <p:cNvSpPr>
                <a:spLocks/>
              </p:cNvSpPr>
              <p:nvPr/>
            </p:nvSpPr>
            <p:spPr bwMode="auto">
              <a:xfrm>
                <a:off x="1071563" y="4231630"/>
                <a:ext cx="274434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8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Noah </a:t>
                </a:r>
                <a:r>
                  <a:rPr lang="en-US" sz="2800" dirty="0" err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Podolefsky</a:t>
                </a:r>
                <a:r>
                  <a:rPr lang="en-US" sz="28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 </a:t>
                </a:r>
              </a:p>
            </p:txBody>
          </p:sp>
          <p:sp>
            <p:nvSpPr>
              <p:cNvPr id="21510" name="Rectangle 6"/>
              <p:cNvSpPr>
                <a:spLocks/>
              </p:cNvSpPr>
              <p:nvPr/>
            </p:nvSpPr>
            <p:spPr bwMode="auto">
              <a:xfrm>
                <a:off x="1071563" y="4688176"/>
                <a:ext cx="2943850" cy="357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0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http://</a:t>
                </a:r>
                <a:r>
                  <a:rPr lang="en-US" sz="2000" dirty="0" err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bit.ly</a:t>
                </a:r>
                <a:r>
                  <a:rPr lang="en-US" sz="20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/</a:t>
                </a:r>
                <a:r>
                  <a:rPr lang="en-US" sz="2000" dirty="0" err="1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gpdphet</a:t>
                </a:r>
                <a:endParaRPr lang="en-US" sz="2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endParaRPr>
              </a:p>
            </p:txBody>
          </p:sp>
        </p:grpSp>
        <p:pic>
          <p:nvPicPr>
            <p:cNvPr id="5" name="Picture 4" descr="noah_2 (Medium)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4" r="25631" b="49819"/>
            <a:stretch/>
          </p:blipFill>
          <p:spPr>
            <a:xfrm>
              <a:off x="985124" y="4989931"/>
              <a:ext cx="1902092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4616649" y="1631068"/>
            <a:ext cx="4347641" cy="5062848"/>
            <a:chOff x="4616649" y="1631068"/>
            <a:chExt cx="4347641" cy="5062848"/>
          </a:xfrm>
        </p:grpSpPr>
        <p:pic>
          <p:nvPicPr>
            <p:cNvPr id="2151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649" y="3395513"/>
              <a:ext cx="4347641" cy="32984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098" y="1631068"/>
              <a:ext cx="923192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6071072" y="2571781"/>
              <a:ext cx="2893218" cy="795874"/>
              <a:chOff x="6071072" y="2356306"/>
              <a:chExt cx="2893218" cy="795874"/>
            </a:xfrm>
          </p:grpSpPr>
          <p:sp>
            <p:nvSpPr>
              <p:cNvPr id="21511" name="Rectangle 7"/>
              <p:cNvSpPr>
                <a:spLocks/>
              </p:cNvSpPr>
              <p:nvPr/>
            </p:nvSpPr>
            <p:spPr bwMode="auto">
              <a:xfrm>
                <a:off x="6071072" y="2356306"/>
                <a:ext cx="166712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Ken Heller</a:t>
                </a:r>
              </a:p>
            </p:txBody>
          </p:sp>
          <p:sp>
            <p:nvSpPr>
              <p:cNvPr id="21516" name="Rectangle 12"/>
              <p:cNvSpPr>
                <a:spLocks/>
              </p:cNvSpPr>
              <p:nvPr/>
            </p:nvSpPr>
            <p:spPr bwMode="auto">
              <a:xfrm>
                <a:off x="6071072" y="2794992"/>
                <a:ext cx="2893218" cy="357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0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http://</a:t>
                </a:r>
                <a:r>
                  <a:rPr lang="en-US" sz="2000" dirty="0" err="1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bit.ly</a:t>
                </a:r>
                <a:r>
                  <a:rPr lang="en-US" sz="20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/gpdheller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89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Hear Eminent Scientists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1805" y="1553766"/>
            <a:ext cx="8823648" cy="5615149"/>
            <a:chOff x="151805" y="1553766"/>
            <a:chExt cx="8823648" cy="561514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805" y="1553766"/>
              <a:ext cx="4958209" cy="2678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2228" y="1811102"/>
              <a:ext cx="5083225" cy="5357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2" name="Rectangle 4"/>
            <p:cNvSpPr>
              <a:spLocks/>
            </p:cNvSpPr>
            <p:nvPr/>
          </p:nvSpPr>
          <p:spPr bwMode="auto">
            <a:xfrm>
              <a:off x="457200" y="5471814"/>
              <a:ext cx="2484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http://bit.ly/gpdcarroll</a:t>
              </a:r>
            </a:p>
          </p:txBody>
        </p:sp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1" y="2866430"/>
              <a:ext cx="1896443" cy="24199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22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Learn new skills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7200" y="1417638"/>
            <a:ext cx="4976068" cy="4331153"/>
            <a:chOff x="457200" y="1417638"/>
            <a:chExt cx="4976068" cy="433115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" y="1417638"/>
              <a:ext cx="4976068" cy="4331153"/>
              <a:chOff x="457200" y="1417638"/>
              <a:chExt cx="4976068" cy="4331153"/>
            </a:xfrm>
          </p:grpSpPr>
          <p:pic>
            <p:nvPicPr>
              <p:cNvPr id="2355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417638"/>
                <a:ext cx="4976068" cy="14644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1562639" y="3569426"/>
                <a:ext cx="2765191" cy="2179365"/>
                <a:chOff x="1363275" y="3569426"/>
                <a:chExt cx="2765191" cy="2179365"/>
              </a:xfrm>
            </p:grpSpPr>
            <p:sp>
              <p:nvSpPr>
                <p:cNvPr id="23558" name="Rectangle 6"/>
                <p:cNvSpPr>
                  <a:spLocks/>
                </p:cNvSpPr>
                <p:nvPr/>
              </p:nvSpPr>
              <p:spPr bwMode="auto">
                <a:xfrm>
                  <a:off x="1578884" y="5441014"/>
                  <a:ext cx="233397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/>
                <a:p>
                  <a:r>
                    <a:rPr lang="en-US" sz="2000" dirty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Helvetica Neue"/>
                      <a:ea typeface="ＭＳ Ｐゴシック" charset="0"/>
                      <a:cs typeface="Helvetica Neue"/>
                    </a:rPr>
                    <a:t>http://bit.ly/gpdlatex</a:t>
                  </a:r>
                </a:p>
              </p:txBody>
            </p:sp>
            <p:pic>
              <p:nvPicPr>
                <p:cNvPr id="2" name="Picture 1" descr="rundquist.jp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6578" r="41116"/>
                <a:stretch/>
              </p:blipFill>
              <p:spPr>
                <a:xfrm>
                  <a:off x="1625994" y="3569426"/>
                  <a:ext cx="2239753" cy="1371600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>
                <a:xfrm>
                  <a:off x="1363275" y="4941026"/>
                  <a:ext cx="276519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Helvetica Neue"/>
                      <a:ea typeface="ＭＳ Ｐゴシック" charset="0"/>
                      <a:cs typeface="Helvetica Neue"/>
                    </a:rPr>
                    <a:t>Andy </a:t>
                  </a:r>
                  <a:r>
                    <a:rPr lang="en-US" sz="2800" dirty="0" err="1" smtClean="0"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Helvetica Neue"/>
                      <a:ea typeface="ＭＳ Ｐゴシック" charset="0"/>
                      <a:cs typeface="Helvetica Neue"/>
                    </a:rPr>
                    <a:t>Rundquist</a:t>
                  </a:r>
                  <a:endParaRPr lang="en-US" sz="28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endParaRPr>
                </a:p>
              </p:txBody>
            </p:sp>
          </p:grpSp>
        </p:grpSp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197" y="2119833"/>
              <a:ext cx="3062883" cy="13126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544242" y="1487331"/>
            <a:ext cx="2838165" cy="5158812"/>
            <a:chOff x="5544242" y="1487331"/>
            <a:chExt cx="2838165" cy="5158812"/>
          </a:xfrm>
        </p:grpSpPr>
        <p:grpSp>
          <p:nvGrpSpPr>
            <p:cNvPr id="5" name="Group 4"/>
            <p:cNvGrpSpPr/>
            <p:nvPr/>
          </p:nvGrpSpPr>
          <p:grpSpPr>
            <a:xfrm>
              <a:off x="5544242" y="1487331"/>
              <a:ext cx="2838165" cy="5158812"/>
              <a:chOff x="5544242" y="1487331"/>
              <a:chExt cx="2838165" cy="5158812"/>
            </a:xfrm>
          </p:grpSpPr>
          <p:pic>
            <p:nvPicPr>
              <p:cNvPr id="2355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" t="349" r="1332" b="1051"/>
              <a:stretch>
                <a:fillRect/>
              </a:stretch>
            </p:blipFill>
            <p:spPr bwMode="auto">
              <a:xfrm>
                <a:off x="5544242" y="3924217"/>
                <a:ext cx="2838165" cy="272192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5611697" y="3947449"/>
                <a:ext cx="27032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00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http://bit.ly/gpdvpython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544242" y="3432497"/>
                <a:ext cx="28381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elvetica Neue"/>
                    <a:ea typeface="ＭＳ Ｐゴシック" charset="0"/>
                    <a:cs typeface="Helvetica Neue"/>
                  </a:rPr>
                  <a:t>Danny Caballero</a:t>
                </a:r>
              </a:p>
            </p:txBody>
          </p:sp>
          <p:pic>
            <p:nvPicPr>
              <p:cNvPr id="4" name="Picture 3" descr="poobah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34" r="10553" b="29398"/>
              <a:stretch/>
            </p:blipFill>
            <p:spPr>
              <a:xfrm>
                <a:off x="6194791" y="1487331"/>
                <a:ext cx="1537067" cy="2014859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5924337" y="5903665"/>
              <a:ext cx="2137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60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Helvetica Neue"/>
                  <a:cs typeface="Helvetica Neue"/>
                </a:rPr>
                <a:t>VPython</a:t>
              </a:r>
              <a:endParaRPr lang="en-US" sz="36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7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Brainstorm lessons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2" y="1506885"/>
            <a:ext cx="8126016" cy="733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2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Physics Coaching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70" y="1660922"/>
            <a:ext cx="5723930" cy="9617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21275" r="1254" b="21275"/>
          <a:stretch>
            <a:fillRect/>
          </a:stretch>
        </p:blipFill>
        <p:spPr bwMode="auto">
          <a:xfrm>
            <a:off x="1917137" y="1857375"/>
            <a:ext cx="2071688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/>
          </p:cNvSpPr>
          <p:nvPr/>
        </p:nvSpPr>
        <p:spPr bwMode="auto">
          <a:xfrm rot="10800000" flipH="1">
            <a:off x="3980335" y="1794867"/>
            <a:ext cx="1562695" cy="3750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9" y="1242718"/>
            <a:ext cx="7393781" cy="8614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26" y="2394138"/>
            <a:ext cx="5411391" cy="424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5459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7" y="1288177"/>
            <a:ext cx="7796734" cy="811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Problem Database</a:t>
            </a:r>
          </a:p>
        </p:txBody>
      </p:sp>
    </p:spTree>
    <p:extLst>
      <p:ext uri="{BB962C8B-B14F-4D97-AF65-F5344CB8AC3E}">
        <p14:creationId xmlns:p14="http://schemas.microsoft.com/office/powerpoint/2010/main" val="6017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3640" y="1589485"/>
            <a:ext cx="4465625" cy="3862090"/>
          </a:xfrm>
          <a:ln/>
        </p:spPr>
        <p:txBody>
          <a:bodyPr anchor="t">
            <a:normAutofit/>
          </a:bodyPr>
          <a:lstStyle/>
          <a:p>
            <a:r>
              <a:rPr lang="en-US" dirty="0"/>
              <a:t>Rehearse talks for AAPT meetings</a:t>
            </a:r>
          </a:p>
          <a:p>
            <a:r>
              <a:rPr lang="en-US" dirty="0"/>
              <a:t>Improved website</a:t>
            </a:r>
          </a:p>
          <a:p>
            <a:r>
              <a:rPr lang="en-US" dirty="0"/>
              <a:t>Guide to physics twitter-blogosphere</a:t>
            </a:r>
          </a:p>
          <a:p>
            <a:r>
              <a:rPr lang="en-US" dirty="0"/>
              <a:t>Collaborative research? 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265" y="1761605"/>
            <a:ext cx="3474765" cy="3804047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Will you join us? 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3641" y="1830586"/>
            <a:ext cx="8108156" cy="1089422"/>
          </a:xfrm>
          <a:ln/>
        </p:spPr>
        <p:txBody>
          <a:bodyPr anchor="t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Next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meeting: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7: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30pm Wednesday,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April 24: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Student presentation - Cutting DNA (SUNY)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553641" y="4450247"/>
            <a:ext cx="5760282" cy="193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687"/>
              </a:spcBef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Danny Caballero</a:t>
            </a:r>
            <a:b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blog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: 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thinklikeaphysicist.com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/>
            </a:r>
            <a:b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twitter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: 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@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physicistdanny</a:t>
            </a:r>
            <a: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/>
            </a:r>
            <a:br>
              <a: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</a:b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email: danny.caballero@gmail.com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ea typeface="ＭＳ Ｐゴシック" charset="0"/>
              <a:cs typeface="Helvetica Neue"/>
            </a:endParaRPr>
          </a:p>
          <a:p>
            <a:pPr>
              <a:spcBef>
                <a:spcPts val="1687"/>
              </a:spcBef>
            </a:pP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 Neue"/>
              <a:ea typeface="ＭＳ Ｐゴシック" charset="0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65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96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 animBg="1"/>
      <p:bldP spid="296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Traditional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5056"/>
            <a:r>
              <a:rPr lang="en-US" dirty="0"/>
              <a:t>Shrinking school budgets</a:t>
            </a:r>
          </a:p>
          <a:p>
            <a:pPr marL="625056"/>
            <a:r>
              <a:rPr lang="en-US" dirty="0"/>
              <a:t>Broad vs. targeted</a:t>
            </a:r>
          </a:p>
          <a:p>
            <a:pPr marL="625056"/>
            <a:r>
              <a:rPr lang="en-US" dirty="0" smtClean="0"/>
              <a:t>Location always stinks</a:t>
            </a:r>
            <a:endParaRPr lang="en-US" dirty="0"/>
          </a:p>
          <a:p>
            <a:pPr marL="625056"/>
            <a:r>
              <a:rPr lang="en-US" dirty="0" smtClean="0"/>
              <a:t>It’s so boring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b="23259"/>
          <a:stretch>
            <a:fillRect/>
          </a:stretch>
        </p:blipFill>
        <p:spPr bwMode="auto">
          <a:xfrm>
            <a:off x="553641" y="1470108"/>
            <a:ext cx="8036719" cy="401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553641" y="5559410"/>
            <a:ext cx="8036719" cy="1016788"/>
          </a:xfrm>
          <a:ln/>
        </p:spPr>
        <p:txBody>
          <a:bodyPr>
            <a:normAutofit fontScale="90000"/>
          </a:bodyPr>
          <a:lstStyle/>
          <a:p>
            <a:r>
              <a:rPr lang="en-US" sz="3600" dirty="0" smtClean="0"/>
              <a:t>Professional development workshop </a:t>
            </a:r>
            <a:br>
              <a:rPr lang="en-US" sz="3600" dirty="0" smtClean="0"/>
            </a:br>
            <a:r>
              <a:rPr lang="en-US" sz="3600" dirty="0" smtClean="0"/>
              <a:t>of </a:t>
            </a:r>
            <a:r>
              <a:rPr lang="en-US" sz="3600" dirty="0"/>
              <a:t>your dreams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598289" y="959941"/>
            <a:ext cx="7947422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Brian Carpenter  @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physicscarp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/>
                <a:ea typeface="ＭＳ Ｐゴシック" charset="0"/>
                <a:cs typeface="Helvetica Neue"/>
              </a:rPr>
              <a:t>    Shaker Heights, OH</a:t>
            </a:r>
          </a:p>
        </p:txBody>
      </p:sp>
    </p:spTree>
    <p:extLst>
      <p:ext uri="{BB962C8B-B14F-4D97-AF65-F5344CB8AC3E}">
        <p14:creationId xmlns:p14="http://schemas.microsoft.com/office/powerpoint/2010/main" val="2140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1562697"/>
            <a:ext cx="3910563" cy="3768558"/>
          </a:xfrm>
          <a:ln/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 educators 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twitter: </a:t>
            </a:r>
            <a:b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bit.ly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physicstweeps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Weekly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tweetchats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Tuesdays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7pm MT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#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scichat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hashtag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922" y="1348382"/>
            <a:ext cx="4953744" cy="204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87" y="3515690"/>
            <a:ext cx="4949279" cy="297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all started on twitter…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3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ideas abound…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2172" y="1205508"/>
            <a:ext cx="8182142" cy="4036219"/>
            <a:chOff x="232172" y="1205508"/>
            <a:chExt cx="8182142" cy="4036219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72" y="1205508"/>
              <a:ext cx="4448101" cy="40362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779931" y="2517325"/>
              <a:ext cx="3634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http://</a:t>
              </a:r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bit.ly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/</a:t>
              </a:r>
              <a:r>
                <a:rPr lang="en-US" sz="2000" dirty="0" err="1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physparenthw</a:t>
              </a:r>
              <a:endParaRPr lang="en-US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endParaRPr>
            </a:p>
          </p:txBody>
        </p:sp>
      </p:grpSp>
      <p:pic>
        <p:nvPicPr>
          <p:cNvPr id="16387" name="Shopping cart disaster-1.mov" descr="/Users/caballero/Documents/Dropbox/talks/2013_COWYAAPT/Source_material/Philly AAPT presentation.ppt_media/Shopping cart disaster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55" y="3034978"/>
            <a:ext cx="4958209" cy="3687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80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38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Next step: Going global</a:t>
            </a:r>
          </a:p>
        </p:txBody>
      </p:sp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9" y="1645295"/>
            <a:ext cx="4964906" cy="46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95305" y="1538828"/>
            <a:ext cx="3692276" cy="4733162"/>
            <a:chOff x="5295305" y="1538828"/>
            <a:chExt cx="3692276" cy="4733162"/>
          </a:xfrm>
        </p:grpSpPr>
        <p:grpSp>
          <p:nvGrpSpPr>
            <p:cNvPr id="2" name="Group 1"/>
            <p:cNvGrpSpPr/>
            <p:nvPr/>
          </p:nvGrpSpPr>
          <p:grpSpPr>
            <a:xfrm>
              <a:off x="5669161" y="2290673"/>
              <a:ext cx="3089672" cy="2024543"/>
              <a:chOff x="5735627" y="2695821"/>
              <a:chExt cx="3089672" cy="2024543"/>
            </a:xfrm>
          </p:grpSpPr>
          <p:pic>
            <p:nvPicPr>
              <p:cNvPr id="174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65"/>
              <a:stretch/>
            </p:blipFill>
            <p:spPr bwMode="auto">
              <a:xfrm rot="779677">
                <a:off x="5735627" y="2695821"/>
                <a:ext cx="3089672" cy="20245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413" name="Group 5"/>
              <p:cNvGrpSpPr>
                <a:grpSpLocks/>
              </p:cNvGrpSpPr>
              <p:nvPr/>
            </p:nvGrpSpPr>
            <p:grpSpPr bwMode="auto">
              <a:xfrm>
                <a:off x="6981825" y="3570836"/>
                <a:ext cx="464344" cy="464344"/>
                <a:chOff x="0" y="0"/>
                <a:chExt cx="416" cy="416"/>
              </a:xfrm>
            </p:grpSpPr>
            <p:sp>
              <p:nvSpPr>
                <p:cNvPr id="17411" name="Oval 3"/>
                <p:cNvSpPr>
                  <a:spLocks/>
                </p:cNvSpPr>
                <p:nvPr/>
              </p:nvSpPr>
              <p:spPr bwMode="auto">
                <a:xfrm>
                  <a:off x="24" y="24"/>
                  <a:ext cx="368" cy="36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7412" name="Picture 4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6" cy="4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416" name="Group 8"/>
              <p:cNvGrpSpPr>
                <a:grpSpLocks/>
              </p:cNvGrpSpPr>
              <p:nvPr/>
            </p:nvGrpSpPr>
            <p:grpSpPr bwMode="auto">
              <a:xfrm>
                <a:off x="7187208" y="3043984"/>
                <a:ext cx="464344" cy="464344"/>
                <a:chOff x="0" y="0"/>
                <a:chExt cx="416" cy="416"/>
              </a:xfrm>
            </p:grpSpPr>
            <p:sp>
              <p:nvSpPr>
                <p:cNvPr id="17414" name="Oval 6"/>
                <p:cNvSpPr>
                  <a:spLocks/>
                </p:cNvSpPr>
                <p:nvPr/>
              </p:nvSpPr>
              <p:spPr bwMode="auto">
                <a:xfrm>
                  <a:off x="24" y="24"/>
                  <a:ext cx="368" cy="36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7415" name="Picture 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6" cy="4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419" name="Group 11"/>
              <p:cNvGrpSpPr>
                <a:grpSpLocks/>
              </p:cNvGrpSpPr>
              <p:nvPr/>
            </p:nvGrpSpPr>
            <p:grpSpPr bwMode="auto">
              <a:xfrm>
                <a:off x="7088981" y="3302945"/>
                <a:ext cx="464344" cy="464344"/>
                <a:chOff x="0" y="0"/>
                <a:chExt cx="416" cy="416"/>
              </a:xfrm>
            </p:grpSpPr>
            <p:sp>
              <p:nvSpPr>
                <p:cNvPr id="17417" name="Oval 9"/>
                <p:cNvSpPr>
                  <a:spLocks/>
                </p:cNvSpPr>
                <p:nvPr/>
              </p:nvSpPr>
              <p:spPr bwMode="auto">
                <a:xfrm>
                  <a:off x="24" y="24"/>
                  <a:ext cx="368" cy="36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7418" name="Picture 10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6" cy="4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422" name="Group 14"/>
              <p:cNvGrpSpPr>
                <a:grpSpLocks/>
              </p:cNvGrpSpPr>
              <p:nvPr/>
            </p:nvGrpSpPr>
            <p:grpSpPr bwMode="auto">
              <a:xfrm>
                <a:off x="6981825" y="3829797"/>
                <a:ext cx="464344" cy="464344"/>
                <a:chOff x="0" y="0"/>
                <a:chExt cx="416" cy="416"/>
              </a:xfrm>
            </p:grpSpPr>
            <p:sp>
              <p:nvSpPr>
                <p:cNvPr id="17420" name="Oval 12"/>
                <p:cNvSpPr>
                  <a:spLocks/>
                </p:cNvSpPr>
                <p:nvPr/>
              </p:nvSpPr>
              <p:spPr bwMode="auto">
                <a:xfrm>
                  <a:off x="24" y="24"/>
                  <a:ext cx="368" cy="36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7421" name="Picture 13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6" cy="4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7425" name="Group 17"/>
              <p:cNvGrpSpPr>
                <a:grpSpLocks/>
              </p:cNvGrpSpPr>
              <p:nvPr/>
            </p:nvGrpSpPr>
            <p:grpSpPr bwMode="auto">
              <a:xfrm>
                <a:off x="6856809" y="4160195"/>
                <a:ext cx="464344" cy="464344"/>
                <a:chOff x="0" y="0"/>
                <a:chExt cx="416" cy="416"/>
              </a:xfrm>
            </p:grpSpPr>
            <p:sp>
              <p:nvSpPr>
                <p:cNvPr id="17423" name="Oval 15"/>
                <p:cNvSpPr>
                  <a:spLocks/>
                </p:cNvSpPr>
                <p:nvPr/>
              </p:nvSpPr>
              <p:spPr bwMode="auto">
                <a:xfrm>
                  <a:off x="24" y="24"/>
                  <a:ext cx="368" cy="368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pic>
              <p:nvPicPr>
                <p:cNvPr id="17424" name="Picture 16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6" cy="4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7427" name="Rectangle 19"/>
            <p:cNvSpPr>
              <a:spLocks/>
            </p:cNvSpPr>
            <p:nvPr/>
          </p:nvSpPr>
          <p:spPr bwMode="auto">
            <a:xfrm>
              <a:off x="5440413" y="1538828"/>
              <a:ext cx="3547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Wednesdays 7:30pm MT</a:t>
              </a:r>
              <a:endPara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ea typeface="ＭＳ Ｐゴシック" charset="0"/>
                <a:cs typeface="Helvetica Neue"/>
              </a:endParaRPr>
            </a:p>
          </p:txBody>
        </p:sp>
        <p:sp>
          <p:nvSpPr>
            <p:cNvPr id="17428" name="Rectangle 20"/>
            <p:cNvSpPr>
              <a:spLocks/>
            </p:cNvSpPr>
            <p:nvPr/>
          </p:nvSpPr>
          <p:spPr bwMode="auto">
            <a:xfrm>
              <a:off x="5722971" y="4636664"/>
              <a:ext cx="29638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http://bit.ly/GlobalPhysics</a:t>
              </a:r>
            </a:p>
          </p:txBody>
        </p:sp>
        <p:sp>
          <p:nvSpPr>
            <p:cNvPr id="17430" name="Rectangle 22"/>
            <p:cNvSpPr>
              <a:spLocks/>
            </p:cNvSpPr>
            <p:nvPr/>
          </p:nvSpPr>
          <p:spPr bwMode="auto">
            <a:xfrm>
              <a:off x="5295305" y="5290917"/>
              <a:ext cx="3391495" cy="98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/>
              <a:r>
                <a:rPr lang="en-US" sz="16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Host &amp; </a:t>
              </a:r>
              <a:r>
                <a:rPr lang="en-US" sz="16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Founder:</a:t>
              </a:r>
              <a:br>
                <a:rPr lang="en-US" sz="16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</a:br>
              <a:r>
                <a:rPr lang="en-US" sz="16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Andy </a:t>
              </a:r>
              <a:r>
                <a:rPr lang="en-US" sz="16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Rundquist, </a:t>
              </a:r>
              <a:r>
                <a:rPr lang="en-US" sz="16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Hamline </a:t>
              </a:r>
              <a:r>
                <a:rPr lang="en-US" sz="16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University</a:t>
              </a:r>
            </a:p>
            <a:p>
              <a:pPr algn="r"/>
              <a:r>
                <a:rPr lang="en-US" sz="16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http://arundquist.wordpress.com</a:t>
              </a:r>
              <a:r>
                <a:rPr lang="en-US" sz="1600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Light" charset="0"/>
                  <a:ea typeface="ＭＳ Ｐゴシック" charset="0"/>
                  <a:cs typeface="Helvetica Light" charset="0"/>
                  <a:sym typeface="Helvetica Light" charset="0"/>
                </a:rPr>
                <a:t>/</a:t>
              </a:r>
              <a:endParaRPr lang="en-US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Light" charset="0"/>
                <a:ea typeface="ＭＳ Ｐゴシック" charset="0"/>
                <a:cs typeface="Helvetica Light" charset="0"/>
                <a:sym typeface="Helvetica Light" charset="0"/>
                <a:hlinkClick r:id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7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1424" y="1249658"/>
            <a:ext cx="7321153" cy="5126622"/>
            <a:chOff x="911424" y="1249658"/>
            <a:chExt cx="7321153" cy="512662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24" y="1249658"/>
              <a:ext cx="7321153" cy="470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5" name="Rectangle 3"/>
            <p:cNvSpPr>
              <a:spLocks/>
            </p:cNvSpPr>
            <p:nvPr/>
          </p:nvSpPr>
          <p:spPr bwMode="auto">
            <a:xfrm>
              <a:off x="3016091" y="6068503"/>
              <a:ext cx="31118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http://bit.ly/gpdmccullough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Huge Archive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66180" y="1216835"/>
            <a:ext cx="7564562" cy="7784290"/>
            <a:chOff x="866180" y="1216835"/>
            <a:chExt cx="7564562" cy="7784290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80" y="1616273"/>
              <a:ext cx="7564562" cy="7384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angle 4"/>
            <p:cNvSpPr>
              <a:spLocks/>
            </p:cNvSpPr>
            <p:nvPr/>
          </p:nvSpPr>
          <p:spPr bwMode="auto">
            <a:xfrm>
              <a:off x="4468193" y="6048255"/>
              <a:ext cx="3526606" cy="369332"/>
            </a:xfrm>
            <a:prstGeom prst="rect">
              <a:avLst/>
            </a:prstGeom>
            <a:noFill/>
            <a:ln>
              <a:noFill/>
            </a:ln>
            <a:effectLst>
              <a:outerShdw blurRad="38100" dist="64528" dir="2700000" algn="ctr" rotWithShape="0">
                <a:schemeClr val="bg2">
                  <a:alpha val="48276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b="1" dirty="0">
                  <a:solidFill>
                    <a:srgbClr val="00BAFB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70+ archived recordings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296796" y="1216835"/>
              <a:ext cx="41339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http://</a:t>
              </a:r>
              <a:r>
                <a:rPr lang="en-US" sz="20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cs typeface="Helvetica Neue"/>
                </a:rPr>
                <a:t>globalphysicsdept.org</a:t>
              </a:r>
              <a:endParaRPr lang="en-US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4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Hear from textbook authors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95055" y="1696641"/>
            <a:ext cx="2603458" cy="4859834"/>
            <a:chOff x="3295055" y="1696641"/>
            <a:chExt cx="2603458" cy="485983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055" y="1696641"/>
              <a:ext cx="2552775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6"/>
            <p:cNvSpPr>
              <a:spLocks/>
            </p:cNvSpPr>
            <p:nvPr/>
          </p:nvSpPr>
          <p:spPr bwMode="auto">
            <a:xfrm>
              <a:off x="3391049" y="5357068"/>
              <a:ext cx="240415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Ruth Chabay</a:t>
              </a:r>
            </a:p>
            <a:p>
              <a:r>
                <a:rPr lang="en-US" sz="25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Bruce Sherwood</a:t>
              </a:r>
            </a:p>
          </p:txBody>
        </p:sp>
        <p:sp>
          <p:nvSpPr>
            <p:cNvPr id="20488" name="Rectangle 8"/>
            <p:cNvSpPr>
              <a:spLocks/>
            </p:cNvSpPr>
            <p:nvPr/>
          </p:nvSpPr>
          <p:spPr bwMode="auto">
            <a:xfrm>
              <a:off x="3408908" y="6248698"/>
              <a:ext cx="248960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http://bit.ly/gpdmandi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016" y="1696641"/>
            <a:ext cx="3011225" cy="4395490"/>
            <a:chOff x="125016" y="1696641"/>
            <a:chExt cx="3011225" cy="4395490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16" y="1696641"/>
              <a:ext cx="2848570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Rectangle 4"/>
            <p:cNvSpPr>
              <a:spLocks/>
            </p:cNvSpPr>
            <p:nvPr/>
          </p:nvSpPr>
          <p:spPr bwMode="auto">
            <a:xfrm>
              <a:off x="485553" y="5317257"/>
              <a:ext cx="215591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Thomas Moore</a:t>
              </a:r>
            </a:p>
          </p:txBody>
        </p:sp>
        <p:sp>
          <p:nvSpPr>
            <p:cNvPr id="20489" name="Rectangle 9"/>
            <p:cNvSpPr>
              <a:spLocks/>
            </p:cNvSpPr>
            <p:nvPr/>
          </p:nvSpPr>
          <p:spPr bwMode="auto">
            <a:xfrm>
              <a:off x="171897" y="5784354"/>
              <a:ext cx="29643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http://bit.ly/6ideasmooore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71531" y="1696641"/>
            <a:ext cx="2945655" cy="4395490"/>
            <a:chOff x="6171531" y="1696641"/>
            <a:chExt cx="2945655" cy="4395490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531" y="1696641"/>
              <a:ext cx="2789411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Rectangle 7"/>
            <p:cNvSpPr>
              <a:spLocks/>
            </p:cNvSpPr>
            <p:nvPr/>
          </p:nvSpPr>
          <p:spPr bwMode="auto">
            <a:xfrm>
              <a:off x="6558856" y="5317257"/>
              <a:ext cx="209031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50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</a:rPr>
                <a:t>Randall Knight</a:t>
              </a:r>
            </a:p>
          </p:txBody>
        </p:sp>
        <p:sp>
          <p:nvSpPr>
            <p:cNvPr id="20490" name="Rectangle 10"/>
            <p:cNvSpPr>
              <a:spLocks/>
            </p:cNvSpPr>
            <p:nvPr/>
          </p:nvSpPr>
          <p:spPr bwMode="auto">
            <a:xfrm>
              <a:off x="6206133" y="5784354"/>
              <a:ext cx="29110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elvetica Neue"/>
                  <a:ea typeface="ＭＳ Ｐゴシック" charset="0"/>
                  <a:cs typeface="Helvetica Neue"/>
                  <a:sym typeface="Helvetica Neue" charset="0"/>
                </a:rPr>
                <a:t>http://bit.ly/knightphysics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3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own Gradi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Brown Gradient.thmx</Template>
  <TotalTime>409</TotalTime>
  <Words>319</Words>
  <Application>Microsoft Macintosh PowerPoint</Application>
  <PresentationFormat>On-screen Show (4:3)</PresentationFormat>
  <Paragraphs>72</Paragraphs>
  <Slides>18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Brown Gradient</vt:lpstr>
      <vt:lpstr>PowerPoint Presentation</vt:lpstr>
      <vt:lpstr>Problems with Traditional PD</vt:lpstr>
      <vt:lpstr>Professional development workshop  of your dreams</vt:lpstr>
      <vt:lpstr>It all started on twitter…</vt:lpstr>
      <vt:lpstr>Great ideas abound…</vt:lpstr>
      <vt:lpstr>Next step: Going global</vt:lpstr>
      <vt:lpstr>Live Collaboration</vt:lpstr>
      <vt:lpstr>Huge Archive</vt:lpstr>
      <vt:lpstr>Hear from textbook authors</vt:lpstr>
      <vt:lpstr>The Latest in PER</vt:lpstr>
      <vt:lpstr>Hear Eminent Scientists</vt:lpstr>
      <vt:lpstr>Learn new skills</vt:lpstr>
      <vt:lpstr>Brainstorm lessons</vt:lpstr>
      <vt:lpstr>Physics Coaching</vt:lpstr>
      <vt:lpstr>Student presentations</vt:lpstr>
      <vt:lpstr>The Physics Problem Database</vt:lpstr>
      <vt:lpstr>Future Plans</vt:lpstr>
      <vt:lpstr>Will you join us? </vt:lpstr>
    </vt:vector>
  </TitlesOfParts>
  <Company>University of Colorado Boulder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 Caballero</dc:creator>
  <cp:lastModifiedBy>Danny Caballero</cp:lastModifiedBy>
  <cp:revision>58</cp:revision>
  <dcterms:created xsi:type="dcterms:W3CDTF">2013-02-21T22:20:32Z</dcterms:created>
  <dcterms:modified xsi:type="dcterms:W3CDTF">2013-04-20T16:12:32Z</dcterms:modified>
</cp:coreProperties>
</file>