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4" r:id="rId1"/>
  </p:sldMasterIdLst>
  <p:notesMasterIdLst>
    <p:notesMasterId r:id="rId23"/>
  </p:notesMasterIdLst>
  <p:sldIdLst>
    <p:sldId id="256" r:id="rId2"/>
    <p:sldId id="274" r:id="rId3"/>
    <p:sldId id="277" r:id="rId4"/>
    <p:sldId id="275" r:id="rId5"/>
    <p:sldId id="276" r:id="rId6"/>
    <p:sldId id="257" r:id="rId7"/>
    <p:sldId id="278" r:id="rId8"/>
    <p:sldId id="280" r:id="rId9"/>
    <p:sldId id="281" r:id="rId10"/>
    <p:sldId id="283" r:id="rId11"/>
    <p:sldId id="286" r:id="rId12"/>
    <p:sldId id="284" r:id="rId13"/>
    <p:sldId id="294" r:id="rId14"/>
    <p:sldId id="287" r:id="rId15"/>
    <p:sldId id="297" r:id="rId16"/>
    <p:sldId id="271" r:id="rId17"/>
    <p:sldId id="292" r:id="rId18"/>
    <p:sldId id="263" r:id="rId19"/>
    <p:sldId id="298" r:id="rId20"/>
    <p:sldId id="300" r:id="rId21"/>
    <p:sldId id="272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857" autoAdjust="0"/>
  </p:normalViewPr>
  <p:slideViewPr>
    <p:cSldViewPr snapToGrid="0" snapToObjects="1"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97BF1-0F0E-AC48-A58A-78CBFBF10BAA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6FCCF-FC25-744C-A250-407D66E81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5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6FCCF-FC25-744C-A250-407D66E81A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41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6FCCF-FC25-744C-A250-407D66E81A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31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6FCCF-FC25-744C-A250-407D66E81A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31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6FCCF-FC25-744C-A250-407D66E81A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31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6FCCF-FC25-744C-A250-407D66E81A9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31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6FCCF-FC25-744C-A250-407D66E81A9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31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6FCCF-FC25-744C-A250-407D66E81A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31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6FCCF-FC25-744C-A250-407D66E81A9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922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6FCCF-FC25-744C-A250-407D66E81A9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903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6FCCF-FC25-744C-A250-407D66E81A9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90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6FCCF-FC25-744C-A250-407D66E81A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90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6FCCF-FC25-744C-A250-407D66E81A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90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6FCCF-FC25-744C-A250-407D66E81A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90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6FCCF-FC25-744C-A250-407D66E81A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90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6FCCF-FC25-744C-A250-407D66E81A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31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6FCCF-FC25-744C-A250-407D66E81A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90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6FCCF-FC25-744C-A250-407D66E81A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31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6FCCF-FC25-744C-A250-407D66E81A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31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4/22/2013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4/22/2013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4/22/2013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4/22/2013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4/22/2013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4/22/2013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4/22/2013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4/22/2013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4/22/2013</a:t>
            </a:fld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4/22/2013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Sims/sugar-and-salt-solutions_en.ja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sf.gov/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hyperlink" Target="http://www.hewlett.org/Default.htm" TargetMode="Externa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18" y="1296912"/>
            <a:ext cx="8825500" cy="1471577"/>
          </a:xfrm>
        </p:spPr>
        <p:txBody>
          <a:bodyPr>
            <a:noAutofit/>
          </a:bodyPr>
          <a:lstStyle/>
          <a:p>
            <a:r>
              <a:rPr lang="en-US" sz="4800" b="0" dirty="0" err="1" smtClean="0">
                <a:solidFill>
                  <a:schemeClr val="tx1"/>
                </a:solidFill>
              </a:rPr>
              <a:t>PhET</a:t>
            </a:r>
            <a:r>
              <a:rPr lang="en-US" sz="4800" b="0" dirty="0" smtClean="0">
                <a:solidFill>
                  <a:schemeClr val="tx1"/>
                </a:solidFill>
              </a:rPr>
              <a:t> Sims for </a:t>
            </a:r>
            <a:r>
              <a:rPr lang="en-US" sz="4800" b="0" dirty="0">
                <a:solidFill>
                  <a:schemeClr val="tx1"/>
                </a:solidFill>
              </a:rPr>
              <a:t>Science Inquiry: </a:t>
            </a:r>
            <a:r>
              <a:rPr lang="en-US" sz="4800" b="0" dirty="0" smtClean="0">
                <a:solidFill>
                  <a:schemeClr val="tx1"/>
                </a:solidFill>
              </a:rPr>
              <a:t/>
            </a:r>
            <a:br>
              <a:rPr lang="en-US" sz="4800" b="0" dirty="0" smtClean="0">
                <a:solidFill>
                  <a:schemeClr val="tx1"/>
                </a:solidFill>
              </a:rPr>
            </a:br>
            <a:r>
              <a:rPr lang="en-US" sz="4800" b="0" dirty="0" smtClean="0">
                <a:solidFill>
                  <a:schemeClr val="tx1"/>
                </a:solidFill>
              </a:rPr>
              <a:t>Free</a:t>
            </a:r>
            <a:r>
              <a:rPr lang="en-US" sz="4800" b="0" dirty="0">
                <a:solidFill>
                  <a:schemeClr val="tx1"/>
                </a:solidFill>
              </a:rPr>
              <a:t>, researched, </a:t>
            </a:r>
            <a:r>
              <a:rPr lang="en-US" sz="4800" b="0" dirty="0" smtClean="0">
                <a:solidFill>
                  <a:schemeClr val="tx1"/>
                </a:solidFill>
              </a:rPr>
              <a:t>web-based</a:t>
            </a:r>
            <a:endParaRPr lang="en-US" sz="4800" b="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6304" y="4793246"/>
            <a:ext cx="3561863" cy="11140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en-US" sz="6600" b="0" dirty="0" smtClean="0">
                <a:solidFill>
                  <a:schemeClr val="tx1"/>
                </a:solidFill>
                <a:latin typeface="+mn-lt"/>
              </a:rPr>
              <a:t>Ariel Paul</a:t>
            </a:r>
            <a:endParaRPr lang="en-US" sz="66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060" y="5684956"/>
            <a:ext cx="4500080" cy="108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4701372" y="5131641"/>
            <a:ext cx="4236146" cy="584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2000" b="0" i="1" kern="1200" cap="none" spc="12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0" dirty="0" smtClean="0"/>
              <a:t>http://phet.colorado.edu</a:t>
            </a:r>
            <a:endParaRPr lang="en-US" sz="2800" i="0" dirty="0"/>
          </a:p>
        </p:txBody>
      </p:sp>
    </p:spTree>
    <p:extLst>
      <p:ext uri="{BB962C8B-B14F-4D97-AF65-F5344CB8AC3E}">
        <p14:creationId xmlns:p14="http://schemas.microsoft.com/office/powerpoint/2010/main" val="231246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Easy to Translate</a:t>
            </a:r>
            <a:endParaRPr lang="en-US" sz="4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50904"/>
            <a:ext cx="6295061" cy="4721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5818044" cy="4821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273" y="1752600"/>
            <a:ext cx="6302767" cy="4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27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Design Process</a:t>
            </a:r>
            <a:endParaRPr lang="en-US" sz="4800" dirty="0"/>
          </a:p>
        </p:txBody>
      </p:sp>
      <p:sp>
        <p:nvSpPr>
          <p:cNvPr id="7" name="Line 17"/>
          <p:cNvSpPr>
            <a:spLocks noChangeShapeType="1"/>
          </p:cNvSpPr>
          <p:nvPr/>
        </p:nvSpPr>
        <p:spPr bwMode="auto">
          <a:xfrm flipV="1">
            <a:off x="5943600" y="5323710"/>
            <a:ext cx="609600" cy="558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 sz="3200"/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auto">
          <a:xfrm rot="8473746" flipH="1">
            <a:off x="5654021" y="2484854"/>
            <a:ext cx="788901" cy="343680"/>
          </a:xfrm>
          <a:prstGeom prst="rightArrow">
            <a:avLst>
              <a:gd name="adj1" fmla="val 44954"/>
              <a:gd name="adj2" fmla="val 68941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 sz="3200"/>
          </a:p>
        </p:txBody>
      </p:sp>
      <p:sp>
        <p:nvSpPr>
          <p:cNvPr id="9" name="AutoShape 23"/>
          <p:cNvSpPr>
            <a:spLocks noChangeArrowheads="1"/>
          </p:cNvSpPr>
          <p:nvPr/>
        </p:nvSpPr>
        <p:spPr bwMode="auto">
          <a:xfrm rot="16200000" flipH="1">
            <a:off x="3966470" y="4705709"/>
            <a:ext cx="1211060" cy="313462"/>
          </a:xfrm>
          <a:prstGeom prst="rightArrow">
            <a:avLst>
              <a:gd name="adj1" fmla="val 44954"/>
              <a:gd name="adj2" fmla="val 68998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 sz="3200"/>
          </a:p>
        </p:txBody>
      </p:sp>
      <p:sp>
        <p:nvSpPr>
          <p:cNvPr id="10" name="AutoShape 26"/>
          <p:cNvSpPr>
            <a:spLocks noChangeArrowheads="1"/>
          </p:cNvSpPr>
          <p:nvPr/>
        </p:nvSpPr>
        <p:spPr bwMode="auto">
          <a:xfrm rot="1413376" flipH="1">
            <a:off x="5605632" y="3769411"/>
            <a:ext cx="512763" cy="322263"/>
          </a:xfrm>
          <a:prstGeom prst="rightArrow">
            <a:avLst>
              <a:gd name="adj1" fmla="val 44954"/>
              <a:gd name="adj2" fmla="val 68942"/>
            </a:avLst>
          </a:prstGeom>
          <a:solidFill>
            <a:schemeClr val="accent5"/>
          </a:solidFill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 sz="3200"/>
          </a:p>
        </p:txBody>
      </p:sp>
      <p:sp>
        <p:nvSpPr>
          <p:cNvPr id="11" name="Rectangle 10"/>
          <p:cNvSpPr/>
          <p:nvPr/>
        </p:nvSpPr>
        <p:spPr>
          <a:xfrm>
            <a:off x="457200" y="1818510"/>
            <a:ext cx="2133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Initial design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57200" y="3799710"/>
            <a:ext cx="2590800" cy="13716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Interviews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57600" y="5704710"/>
            <a:ext cx="18288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Redesign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77000" y="1818510"/>
            <a:ext cx="20574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Final design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429000" y="2656710"/>
            <a:ext cx="2286000" cy="1371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Research</a:t>
            </a:r>
          </a:p>
        </p:txBody>
      </p:sp>
      <p:sp>
        <p:nvSpPr>
          <p:cNvPr id="16" name="Oval 15"/>
          <p:cNvSpPr/>
          <p:nvPr/>
        </p:nvSpPr>
        <p:spPr>
          <a:xfrm>
            <a:off x="6096000" y="3799710"/>
            <a:ext cx="2743200" cy="13716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Classrooms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1371600" y="2656710"/>
            <a:ext cx="1524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 sz="3200"/>
          </a:p>
        </p:txBody>
      </p:sp>
      <p:sp>
        <p:nvSpPr>
          <p:cNvPr id="18" name="AutoShape 21"/>
          <p:cNvSpPr>
            <a:spLocks noChangeArrowheads="1"/>
          </p:cNvSpPr>
          <p:nvPr/>
        </p:nvSpPr>
        <p:spPr bwMode="auto">
          <a:xfrm rot="13126254">
            <a:off x="2687693" y="2484854"/>
            <a:ext cx="788901" cy="343680"/>
          </a:xfrm>
          <a:prstGeom prst="rightArrow">
            <a:avLst>
              <a:gd name="adj1" fmla="val 44954"/>
              <a:gd name="adj2" fmla="val 68941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 sz="3200"/>
          </a:p>
        </p:txBody>
      </p:sp>
      <p:sp>
        <p:nvSpPr>
          <p:cNvPr id="19" name="AutoShape 26"/>
          <p:cNvSpPr>
            <a:spLocks noChangeArrowheads="1"/>
          </p:cNvSpPr>
          <p:nvPr/>
        </p:nvSpPr>
        <p:spPr bwMode="auto">
          <a:xfrm rot="20186624">
            <a:off x="2938632" y="3769411"/>
            <a:ext cx="512763" cy="322263"/>
          </a:xfrm>
          <a:prstGeom prst="rightArrow">
            <a:avLst>
              <a:gd name="adj1" fmla="val 44954"/>
              <a:gd name="adj2" fmla="val 68942"/>
            </a:avLst>
          </a:prstGeom>
          <a:solidFill>
            <a:schemeClr val="accent5"/>
          </a:solidFill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 sz="3200"/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 flipV="1">
            <a:off x="7467600" y="2656710"/>
            <a:ext cx="1524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 sz="3200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2590800" y="5323710"/>
            <a:ext cx="609600" cy="558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 sz="3200"/>
          </a:p>
        </p:txBody>
      </p:sp>
      <p:sp>
        <p:nvSpPr>
          <p:cNvPr id="22" name="Line 17"/>
          <p:cNvSpPr>
            <a:spLocks noChangeShapeType="1"/>
          </p:cNvSpPr>
          <p:nvPr/>
        </p:nvSpPr>
        <p:spPr bwMode="auto">
          <a:xfrm flipH="1" flipV="1">
            <a:off x="2438400" y="5450710"/>
            <a:ext cx="609600" cy="558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17800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Compare These Tools?</a:t>
            </a:r>
            <a:endParaRPr lang="en-US" sz="48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46" y="1950300"/>
            <a:ext cx="3848718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874" y="1950300"/>
            <a:ext cx="37338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2197447" y="5115696"/>
            <a:ext cx="5241320" cy="889687"/>
          </a:xfrm>
          <a:solidFill>
            <a:schemeClr val="bg1"/>
          </a:solidFill>
          <a:ln w="50800">
            <a:solidFill>
              <a:schemeClr val="tx1">
                <a:alpha val="50000"/>
              </a:schemeClr>
            </a:solidFill>
          </a:ln>
        </p:spPr>
        <p:txBody>
          <a:bodyPr>
            <a:noAutofit/>
          </a:bodyPr>
          <a:lstStyle/>
          <a:p>
            <a:pPr lvl="0" algn="ctr"/>
            <a:endParaRPr lang="en-US" sz="200" dirty="0" smtClean="0">
              <a:latin typeface="Calibri" pitchFamily="34" charset="0"/>
              <a:cs typeface="Calibri" pitchFamily="34" charset="0"/>
            </a:endParaRPr>
          </a:p>
          <a:p>
            <a:pPr lvl="0" algn="ctr"/>
            <a:r>
              <a:rPr lang="en-US" sz="2800" dirty="0" smtClean="0">
                <a:latin typeface="Calibri" pitchFamily="34" charset="0"/>
                <a:cs typeface="Calibri" pitchFamily="34" charset="0"/>
              </a:rPr>
              <a:t>“Affordances” and “Constraints”?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99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Is the </a:t>
            </a:r>
            <a:r>
              <a:rPr lang="en-US" sz="4800" dirty="0" err="1" smtClean="0"/>
              <a:t>Sim</a:t>
            </a:r>
            <a:r>
              <a:rPr lang="en-US" sz="4800" dirty="0" smtClean="0"/>
              <a:t> Intuitive?</a:t>
            </a:r>
            <a:endParaRPr lang="en-US" sz="4800" dirty="0"/>
          </a:p>
        </p:txBody>
      </p:sp>
      <p:pic>
        <p:nvPicPr>
          <p:cNvPr id="4099" name="Picture 3" descr="C:\Users\paulaj\Desktop\fam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65" y="1428580"/>
            <a:ext cx="5632401" cy="422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2150081" y="5848863"/>
            <a:ext cx="5241320" cy="889687"/>
          </a:xfrm>
          <a:solidFill>
            <a:schemeClr val="bg1"/>
          </a:solidFill>
          <a:ln w="50800">
            <a:solidFill>
              <a:schemeClr val="tx1">
                <a:alpha val="50000"/>
              </a:schemeClr>
            </a:solidFill>
          </a:ln>
        </p:spPr>
        <p:txBody>
          <a:bodyPr>
            <a:noAutofit/>
          </a:bodyPr>
          <a:lstStyle/>
          <a:p>
            <a:pPr lvl="0" algn="ctr"/>
            <a:endParaRPr lang="en-US" sz="200" dirty="0" smtClean="0">
              <a:latin typeface="Calibri" pitchFamily="34" charset="0"/>
              <a:cs typeface="Calibri" pitchFamily="34" charset="0"/>
            </a:endParaRPr>
          </a:p>
          <a:p>
            <a:pPr lvl="0" algn="ctr"/>
            <a:r>
              <a:rPr lang="en-US" sz="2800" dirty="0" smtClean="0">
                <a:latin typeface="Calibri" pitchFamily="34" charset="0"/>
                <a:cs typeface="Calibri" pitchFamily="34" charset="0"/>
              </a:rPr>
              <a:t>What would </a:t>
            </a:r>
            <a:r>
              <a:rPr lang="en-US" sz="28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you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do next?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23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Designed to Support Inquiry</a:t>
            </a:r>
            <a:endParaRPr lang="en-US" sz="4800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0435" y="1429549"/>
            <a:ext cx="4745165" cy="35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ular Callout 7"/>
          <p:cNvSpPr/>
          <p:nvPr/>
        </p:nvSpPr>
        <p:spPr>
          <a:xfrm>
            <a:off x="352426" y="3101894"/>
            <a:ext cx="2408977" cy="629846"/>
          </a:xfrm>
          <a:prstGeom prst="wedgeRoundRectCallout">
            <a:avLst>
              <a:gd name="adj1" fmla="val 66000"/>
              <a:gd name="adj2" fmla="val -26860"/>
              <a:gd name="adj3" fmla="val 16667"/>
            </a:avLst>
          </a:prstGeom>
          <a:solidFill>
            <a:srgbClr val="FF00FF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R</a:t>
            </a:r>
            <a:r>
              <a:rPr lang="en-US" sz="2000" dirty="0" smtClean="0">
                <a:solidFill>
                  <a:schemeClr val="tx1"/>
                </a:solidFill>
              </a:rPr>
              <a:t>eal-time feedback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5568778" y="2015575"/>
            <a:ext cx="2273643" cy="746569"/>
          </a:xfrm>
          <a:prstGeom prst="wedgeRoundRectCallout">
            <a:avLst>
              <a:gd name="adj1" fmla="val -87909"/>
              <a:gd name="adj2" fmla="val 189812"/>
              <a:gd name="adj3" fmla="val 16667"/>
            </a:avLst>
          </a:prstGeom>
          <a:solidFill>
            <a:srgbClr val="FF00FF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H</a:t>
            </a:r>
            <a:r>
              <a:rPr lang="en-US" sz="2000" dirty="0" smtClean="0">
                <a:solidFill>
                  <a:schemeClr val="tx1"/>
                </a:solidFill>
              </a:rPr>
              <a:t>ighly interactive 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143000" y="1683326"/>
            <a:ext cx="2729591" cy="768927"/>
          </a:xfrm>
          <a:prstGeom prst="wedgeRoundRectCallout">
            <a:avLst>
              <a:gd name="adj1" fmla="val 44139"/>
              <a:gd name="adj2" fmla="val 68212"/>
              <a:gd name="adj3" fmla="val 16667"/>
            </a:avLst>
          </a:prstGeom>
          <a:solidFill>
            <a:srgbClr val="FF00FF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</a:t>
            </a:r>
            <a:r>
              <a:rPr lang="en-US" sz="2000" dirty="0" smtClean="0">
                <a:solidFill>
                  <a:schemeClr val="tx1"/>
                </a:solidFill>
              </a:rPr>
              <a:t>ccurate, dynamic visual representations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5181600" y="4988424"/>
            <a:ext cx="2391893" cy="722457"/>
          </a:xfrm>
          <a:prstGeom prst="wedgeRoundRectCallout">
            <a:avLst>
              <a:gd name="adj1" fmla="val -46535"/>
              <a:gd name="adj2" fmla="val -146180"/>
              <a:gd name="adj3" fmla="val 16667"/>
            </a:avLst>
          </a:prstGeom>
          <a:solidFill>
            <a:srgbClr val="FF00FF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I</a:t>
            </a:r>
            <a:r>
              <a:rPr lang="en-US" sz="2000" dirty="0" smtClean="0">
                <a:solidFill>
                  <a:schemeClr val="tx1"/>
                </a:solidFill>
              </a:rPr>
              <a:t>ntuitive interface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1664042" y="4741280"/>
            <a:ext cx="2578444" cy="826260"/>
          </a:xfrm>
          <a:prstGeom prst="wedgeRoundRectCallout">
            <a:avLst>
              <a:gd name="adj1" fmla="val 18738"/>
              <a:gd name="adj2" fmla="val -181793"/>
              <a:gd name="adj3" fmla="val 16667"/>
            </a:avLst>
          </a:prstGeom>
          <a:solidFill>
            <a:srgbClr val="FF00FF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Allow </a:t>
            </a:r>
            <a:r>
              <a:rPr lang="en-US" sz="2000" dirty="0" smtClean="0">
                <a:solidFill>
                  <a:schemeClr val="tx1"/>
                </a:solidFill>
              </a:rPr>
              <a:t>difficult or  </a:t>
            </a:r>
            <a:r>
              <a:rPr lang="en-US" sz="2000" dirty="0">
                <a:solidFill>
                  <a:schemeClr val="tx1"/>
                </a:solidFill>
              </a:rPr>
              <a:t>impossible </a:t>
            </a:r>
            <a:r>
              <a:rPr lang="en-US" sz="2000" dirty="0" smtClean="0">
                <a:solidFill>
                  <a:schemeClr val="tx1"/>
                </a:solidFill>
              </a:rPr>
              <a:t>actions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31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aulaj\Desktop\Esp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85" y="1435085"/>
            <a:ext cx="7665437" cy="484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Designed to Scaffold Inquiry</a:t>
            </a:r>
            <a:endParaRPr lang="en-US" sz="48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4316626" y="4091583"/>
            <a:ext cx="2273643" cy="746569"/>
          </a:xfrm>
          <a:prstGeom prst="wedgeRoundRectCallout">
            <a:avLst>
              <a:gd name="adj1" fmla="val 103034"/>
              <a:gd name="adj2" fmla="val 83883"/>
              <a:gd name="adj3" fmla="val 16667"/>
            </a:avLst>
          </a:prstGeom>
          <a:solidFill>
            <a:srgbClr val="FF00FF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Show the invisible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629028" y="1881034"/>
            <a:ext cx="2729591" cy="768927"/>
          </a:xfrm>
          <a:prstGeom prst="wedgeRoundRectCallout">
            <a:avLst>
              <a:gd name="adj1" fmla="val -59076"/>
              <a:gd name="adj2" fmla="val 87496"/>
              <a:gd name="adj3" fmla="val 16667"/>
            </a:avLst>
          </a:prstGeom>
          <a:solidFill>
            <a:srgbClr val="FF00FF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Guide without feeling guided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4061254" y="2663960"/>
            <a:ext cx="2391893" cy="722457"/>
          </a:xfrm>
          <a:prstGeom prst="wedgeRoundRectCallout">
            <a:avLst>
              <a:gd name="adj1" fmla="val 53343"/>
              <a:gd name="adj2" fmla="val 78450"/>
              <a:gd name="adj3" fmla="val 16667"/>
            </a:avLst>
          </a:prstGeom>
          <a:solidFill>
            <a:srgbClr val="FF00FF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Choice of controls</a:t>
            </a:r>
          </a:p>
        </p:txBody>
      </p:sp>
    </p:spTree>
    <p:extLst>
      <p:ext uri="{BB962C8B-B14F-4D97-AF65-F5344CB8AC3E}">
        <p14:creationId xmlns:p14="http://schemas.microsoft.com/office/powerpoint/2010/main" val="26850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199" y="1528648"/>
            <a:ext cx="8002677" cy="3485804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Activity Sheet Guidelines</a:t>
            </a:r>
            <a:endParaRPr lang="en-US" sz="4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454443"/>
              </p:ext>
            </p:extLst>
          </p:nvPr>
        </p:nvGraphicFramePr>
        <p:xfrm>
          <a:off x="841314" y="1528648"/>
          <a:ext cx="3723302" cy="4818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Acrobat Document" r:id="rId3" imgW="5829199" imgH="7543800" progId="AcroExch.Document.7">
                  <p:embed/>
                </p:oleObj>
              </mc:Choice>
              <mc:Fallback>
                <p:oleObj name="Acrobat Document" r:id="rId3" imgW="5829199" imgH="75438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1314" y="1528648"/>
                        <a:ext cx="3723302" cy="48188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83329"/>
              </p:ext>
            </p:extLst>
          </p:nvPr>
        </p:nvGraphicFramePr>
        <p:xfrm>
          <a:off x="4853398" y="1528648"/>
          <a:ext cx="3722688" cy="481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Acrobat Document" r:id="rId5" imgW="5829199" imgH="7543800" progId="AcroExch.Document.7">
                  <p:embed/>
                </p:oleObj>
              </mc:Choice>
              <mc:Fallback>
                <p:oleObj name="Acrobat Document" r:id="rId5" imgW="5829199" imgH="7543800" progId="AcroExch.Document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3398" y="1528648"/>
                        <a:ext cx="3722688" cy="481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>
          <a:xfrm>
            <a:off x="1794373" y="1995949"/>
            <a:ext cx="5540487" cy="3392129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>
                <a:alpha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endParaRPr lang="en-US" sz="2000" dirty="0" smtClean="0"/>
          </a:p>
          <a:p>
            <a:pPr marL="18288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600" dirty="0" smtClean="0"/>
              <a:t>  Begin </a:t>
            </a:r>
            <a:r>
              <a:rPr lang="en-US" sz="2600" dirty="0"/>
              <a:t>with </a:t>
            </a:r>
            <a:r>
              <a:rPr lang="en-US" sz="2600" dirty="0">
                <a:solidFill>
                  <a:srgbClr val="FFFF00"/>
                </a:solidFill>
              </a:rPr>
              <a:t>open play</a:t>
            </a:r>
            <a:endParaRPr lang="en-US" sz="2600" dirty="0" smtClean="0">
              <a:solidFill>
                <a:srgbClr val="FFFF00"/>
              </a:solidFill>
            </a:endParaRPr>
          </a:p>
          <a:p>
            <a:pPr marL="18288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600" dirty="0" smtClean="0"/>
              <a:t>  Take </a:t>
            </a:r>
            <a:r>
              <a:rPr lang="en-US" sz="2600" dirty="0"/>
              <a:t>advantage of </a:t>
            </a:r>
            <a:r>
              <a:rPr lang="en-US" sz="2600" dirty="0" err="1"/>
              <a:t>sim</a:t>
            </a:r>
            <a:r>
              <a:rPr lang="en-US" sz="2600" dirty="0"/>
              <a:t> features</a:t>
            </a:r>
          </a:p>
          <a:p>
            <a:pPr marL="18288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600" dirty="0" smtClean="0"/>
              <a:t>  Short </a:t>
            </a:r>
            <a:r>
              <a:rPr lang="en-US" sz="2600" dirty="0"/>
              <a:t>activity sheet</a:t>
            </a:r>
          </a:p>
          <a:p>
            <a:pPr marL="18288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600" dirty="0" smtClean="0"/>
              <a:t>  Minimal </a:t>
            </a:r>
            <a:r>
              <a:rPr lang="en-US" sz="2600" dirty="0"/>
              <a:t>wording</a:t>
            </a:r>
          </a:p>
          <a:p>
            <a:pPr marL="18288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600" dirty="0" smtClean="0"/>
              <a:t>  Scaffold – tables highly effective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51602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8059" y="1797343"/>
            <a:ext cx="8152479" cy="3993864"/>
          </a:xfrm>
          <a:solidFill>
            <a:schemeClr val="bg1"/>
          </a:solidFill>
          <a:ln w="50800">
            <a:solidFill>
              <a:schemeClr val="tx1">
                <a:alpha val="5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endParaRPr lang="en-US" sz="2300" dirty="0" smtClean="0">
              <a:solidFill>
                <a:srgbClr val="FFFF00"/>
              </a:solidFill>
            </a:endParaRPr>
          </a:p>
          <a:p>
            <a:r>
              <a:rPr lang="en-US" sz="4200" dirty="0" smtClean="0">
                <a:solidFill>
                  <a:srgbClr val="FFFF00"/>
                </a:solidFill>
              </a:rPr>
              <a:t> </a:t>
            </a:r>
            <a:r>
              <a:rPr lang="en-US" sz="3400" dirty="0" smtClean="0"/>
              <a:t>Example</a:t>
            </a:r>
            <a:r>
              <a:rPr lang="en-US" sz="3400" dirty="0" smtClean="0">
                <a:solidFill>
                  <a:srgbClr val="FFFF00"/>
                </a:solidFill>
              </a:rPr>
              <a:t> Challenge</a:t>
            </a:r>
            <a:r>
              <a:rPr lang="en-US" sz="3400" dirty="0" smtClean="0"/>
              <a:t> Prompts:</a:t>
            </a:r>
          </a:p>
          <a:p>
            <a:endParaRPr lang="en-US" sz="3400" dirty="0" smtClean="0"/>
          </a:p>
          <a:p>
            <a:pPr marL="182880" lvl="1" indent="0">
              <a:spcAft>
                <a:spcPts val="600"/>
              </a:spcAft>
            </a:pPr>
            <a:r>
              <a:rPr lang="en-US" sz="3400" b="1" dirty="0" smtClean="0"/>
              <a:t>  Find all the ways to</a:t>
            </a:r>
            <a:r>
              <a:rPr lang="en-US" sz="3400" dirty="0" smtClean="0"/>
              <a:t>… make a complete circuit.</a:t>
            </a:r>
          </a:p>
          <a:p>
            <a:pPr marL="182880" lvl="1" indent="0">
              <a:spcAft>
                <a:spcPts val="600"/>
              </a:spcAft>
            </a:pPr>
            <a:r>
              <a:rPr lang="en-US" sz="3400" b="1" dirty="0" smtClean="0"/>
              <a:t>  What is the largest</a:t>
            </a:r>
            <a:r>
              <a:rPr lang="en-US" sz="3400" dirty="0" smtClean="0"/>
              <a:t>… molecule you can make?</a:t>
            </a:r>
          </a:p>
          <a:p>
            <a:pPr marL="182880" lvl="1" indent="0">
              <a:spcAft>
                <a:spcPts val="600"/>
              </a:spcAft>
            </a:pPr>
            <a:r>
              <a:rPr lang="en-US" sz="3400" b="1" dirty="0" smtClean="0"/>
              <a:t>  List all the essential items to</a:t>
            </a:r>
            <a:r>
              <a:rPr lang="en-US" sz="3400" dirty="0" smtClean="0"/>
              <a:t>…make a circuit.</a:t>
            </a:r>
          </a:p>
          <a:p>
            <a:pPr marL="182880" lvl="1" indent="0">
              <a:spcAft>
                <a:spcPts val="600"/>
              </a:spcAft>
            </a:pPr>
            <a:r>
              <a:rPr lang="en-US" sz="3400" b="1" dirty="0" smtClean="0"/>
              <a:t>  What are two ways to</a:t>
            </a:r>
            <a:r>
              <a:rPr lang="en-US" sz="3400" dirty="0" smtClean="0"/>
              <a:t>… change the Earth’s orbit?</a:t>
            </a:r>
          </a:p>
          <a:p>
            <a:pPr marL="182880" lvl="1" indent="0">
              <a:spcAft>
                <a:spcPts val="600"/>
              </a:spcAft>
            </a:pPr>
            <a:r>
              <a:rPr lang="en-US" sz="3400" b="1" dirty="0" smtClean="0"/>
              <a:t>  How can you make</a:t>
            </a:r>
            <a:r>
              <a:rPr lang="en-US" sz="3400" dirty="0" smtClean="0"/>
              <a:t>…the gravity force…</a:t>
            </a:r>
            <a:r>
              <a:rPr lang="en-US" sz="3400" b="1" dirty="0" smtClean="0"/>
              <a:t>bigger</a:t>
            </a:r>
            <a:r>
              <a:rPr lang="en-US" sz="3400" dirty="0" smtClean="0"/>
              <a:t>?</a:t>
            </a:r>
          </a:p>
          <a:p>
            <a:pPr lvl="1"/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Prompting Investigation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9511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/>
              <a:t>PhET’s</a:t>
            </a:r>
            <a:r>
              <a:rPr lang="en-US" sz="4800" dirty="0" smtClean="0"/>
              <a:t> Future</a:t>
            </a:r>
            <a:endParaRPr lang="en-US" sz="4800" dirty="0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3"/>
          </p:nvPr>
        </p:nvSpPr>
        <p:spPr>
          <a:xfrm>
            <a:off x="469564" y="1960598"/>
            <a:ext cx="8414952" cy="3698797"/>
          </a:xfrm>
          <a:solidFill>
            <a:schemeClr val="bg1"/>
          </a:solidFill>
          <a:ln w="50800">
            <a:solidFill>
              <a:schemeClr val="tx1">
                <a:alpha val="50000"/>
              </a:schemeClr>
            </a:solidFill>
          </a:ln>
        </p:spPr>
        <p:txBody>
          <a:bodyPr>
            <a:noAutofit/>
          </a:bodyPr>
          <a:lstStyle/>
          <a:p>
            <a:pPr marL="18288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marL="18288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HTML5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– First conversions available August</a:t>
            </a:r>
          </a:p>
          <a:p>
            <a:pPr marL="182880">
              <a:spcBef>
                <a:spcPts val="600"/>
              </a:spcBef>
              <a:spcAft>
                <a:spcPts val="600"/>
              </a:spcAft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18288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Touch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interfaces</a:t>
            </a:r>
          </a:p>
          <a:p>
            <a:pPr marL="182880">
              <a:spcBef>
                <a:spcPts val="600"/>
              </a:spcBef>
              <a:spcAft>
                <a:spcPts val="600"/>
              </a:spcAft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18288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Coming soon – “Teach with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PhET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” companion site</a:t>
            </a:r>
          </a:p>
        </p:txBody>
      </p:sp>
    </p:spTree>
    <p:extLst>
      <p:ext uri="{BB962C8B-B14F-4D97-AF65-F5344CB8AC3E}">
        <p14:creationId xmlns:p14="http://schemas.microsoft.com/office/powerpoint/2010/main" val="332891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8181974" cy="10668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Stay in Touch with Social Media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24062" t="42000" r="21563" b="52000"/>
          <a:stretch>
            <a:fillRect/>
          </a:stretch>
        </p:blipFill>
        <p:spPr bwMode="auto">
          <a:xfrm>
            <a:off x="152400" y="6060987"/>
            <a:ext cx="883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/>
          <a:srcRect l="11250" t="27000" r="33750" b="17000"/>
          <a:stretch>
            <a:fillRect/>
          </a:stretch>
        </p:blipFill>
        <p:spPr bwMode="auto">
          <a:xfrm>
            <a:off x="609600" y="2022387"/>
            <a:ext cx="5943600" cy="378229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 l="25625" t="26000" r="36875" b="35000"/>
          <a:stretch>
            <a:fillRect/>
          </a:stretch>
        </p:blipFill>
        <p:spPr bwMode="auto">
          <a:xfrm>
            <a:off x="3962400" y="1412787"/>
            <a:ext cx="4572000" cy="297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669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2427" y="1878231"/>
            <a:ext cx="8532082" cy="2825579"/>
          </a:xfrm>
          <a:solidFill>
            <a:schemeClr val="bg1"/>
          </a:solidFill>
          <a:ln w="50800">
            <a:solidFill>
              <a:schemeClr val="tx1">
                <a:alpha val="50000"/>
              </a:schemeClr>
            </a:solidFill>
          </a:ln>
        </p:spPr>
        <p:txBody>
          <a:bodyPr>
            <a:noAutofit/>
          </a:bodyPr>
          <a:lstStyle/>
          <a:p>
            <a:pPr marL="182880">
              <a:spcAft>
                <a:spcPts val="600"/>
              </a:spcAft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marL="182880">
              <a:spcAft>
                <a:spcPts val="600"/>
              </a:spcAft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1. 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Introducuction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to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PhET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 marL="182880">
              <a:spcAft>
                <a:spcPts val="600"/>
              </a:spcAft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2. 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Sim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design and research</a:t>
            </a:r>
          </a:p>
          <a:p>
            <a:pPr marL="0" lvl="1" indent="0">
              <a:buNone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  3. 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PhET’s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future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Outline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5550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892" y="228600"/>
            <a:ext cx="7680960" cy="10668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How You Can Contribute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1674149" y="5274604"/>
            <a:ext cx="6165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Email: </a:t>
            </a:r>
            <a:r>
              <a:rPr lang="en-US" sz="3600" dirty="0" smtClean="0">
                <a:solidFill>
                  <a:srgbClr val="FFFF00"/>
                </a:solidFill>
              </a:rPr>
              <a:t>phethelp@colorado.edu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47921" y="3379572"/>
            <a:ext cx="21125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Report bugs</a:t>
            </a:r>
            <a:endParaRPr lang="en-US" sz="32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945" y="3365680"/>
            <a:ext cx="34487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Send us your ideas </a:t>
            </a:r>
            <a:br>
              <a:rPr lang="en-US" sz="32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for new sims!</a:t>
            </a:r>
            <a:endParaRPr lang="en-US" sz="32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33125" t="29000" r="37500" b="63000"/>
          <a:stretch>
            <a:fillRect/>
          </a:stretch>
        </p:blipFill>
        <p:spPr bwMode="auto">
          <a:xfrm>
            <a:off x="1752600" y="1804764"/>
            <a:ext cx="58197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573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892" y="228600"/>
            <a:ext cx="7680960" cy="1066800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 smtClean="0"/>
              <a:t>PhET</a:t>
            </a:r>
            <a:r>
              <a:rPr lang="en-US" sz="4800" dirty="0" smtClean="0"/>
              <a:t>!</a:t>
            </a:r>
            <a:endParaRPr lang="en-US" sz="4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53137" y="1581851"/>
            <a:ext cx="7392470" cy="3500895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>
                <a:alpha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241182" y="1772430"/>
            <a:ext cx="6816381" cy="32279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Suite of interactive simulations (127)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Physics, chemistry, math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    Expanding into biology, earth science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Research-based and user-tested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Free!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Online or downloadable (~280 MB)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Easy to use and incorporate in class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628360" y="5552134"/>
            <a:ext cx="60420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4000" u="sng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http://phet.colorado.edu</a:t>
            </a:r>
            <a:endParaRPr lang="en-US" sz="4000" u="sng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20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What Is </a:t>
            </a:r>
            <a:r>
              <a:rPr lang="en-US" sz="4800" dirty="0" err="1" smtClean="0"/>
              <a:t>PhET</a:t>
            </a:r>
            <a:r>
              <a:rPr lang="en-US" sz="4800" dirty="0" smtClean="0"/>
              <a:t>?</a:t>
            </a:r>
            <a:endParaRPr lang="en-US" sz="480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/>
          </p:nvPr>
        </p:nvSpPr>
        <p:spPr>
          <a:xfrm>
            <a:off x="420128" y="1480122"/>
            <a:ext cx="8501448" cy="685535"/>
          </a:xfrm>
          <a:solidFill>
            <a:schemeClr val="bg1"/>
          </a:solidFill>
          <a:ln w="50800">
            <a:solidFill>
              <a:schemeClr val="tx1">
                <a:alpha val="50000"/>
              </a:schemeClr>
            </a:solidFill>
          </a:ln>
        </p:spPr>
        <p:txBody>
          <a:bodyPr>
            <a:noAutofit/>
          </a:bodyPr>
          <a:lstStyle/>
          <a:p>
            <a:pPr marL="182880" algn="ctr">
              <a:spcAft>
                <a:spcPts val="600"/>
              </a:spcAft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Suite of </a:t>
            </a:r>
            <a:r>
              <a:rPr lang="en-US" sz="32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127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interactive science and math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sims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!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pPr marL="182880">
              <a:spcAft>
                <a:spcPts val="600"/>
              </a:spcAft>
            </a:pP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305" y="2425380"/>
            <a:ext cx="2696290" cy="2027464"/>
          </a:xfrm>
          <a:prstGeom prst="rect">
            <a:avLst/>
          </a:prstGeom>
        </p:spPr>
      </p:pic>
      <p:pic>
        <p:nvPicPr>
          <p:cNvPr id="7" name="Picture 6">
            <a:hlinkClick r:id="rId4" action="ppaction://hlinkfile"/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919" y="2425380"/>
            <a:ext cx="2893786" cy="2027464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 l="11250" r="8750" b="4000"/>
          <a:stretch>
            <a:fillRect/>
          </a:stretch>
        </p:blipFill>
        <p:spPr bwMode="auto">
          <a:xfrm>
            <a:off x="1927663" y="4604229"/>
            <a:ext cx="2696290" cy="2022217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3074" name="Picture 2" descr="Fractions Intro Screenshot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633" y="4578831"/>
            <a:ext cx="2734476" cy="205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814794" y="3038487"/>
            <a:ext cx="6130249" cy="257033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latin typeface="Calibri" pitchFamily="34" charset="0"/>
                <a:cs typeface="Calibri" pitchFamily="34" charset="0"/>
              </a:rPr>
              <a:t>PhET’s</a:t>
            </a:r>
            <a:r>
              <a:rPr lang="en-US" sz="3600" b="1" u="sng" dirty="0" smtClean="0">
                <a:latin typeface="Calibri" pitchFamily="34" charset="0"/>
                <a:cs typeface="Calibri" pitchFamily="34" charset="0"/>
              </a:rPr>
              <a:t> Mission:</a:t>
            </a:r>
          </a:p>
          <a:p>
            <a:pPr algn="ctr"/>
            <a:r>
              <a:rPr lang="en-US" sz="1000" b="1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3600" dirty="0" smtClean="0">
                <a:latin typeface="Calibri" pitchFamily="34" charset="0"/>
                <a:cs typeface="Calibri" pitchFamily="34" charset="0"/>
              </a:rPr>
            </a:br>
            <a:r>
              <a:rPr lang="en-US" sz="3600" dirty="0" smtClean="0">
                <a:latin typeface="Calibri" pitchFamily="34" charset="0"/>
                <a:cs typeface="Calibri" pitchFamily="34" charset="0"/>
              </a:rPr>
              <a:t>To advance science literacy and education worldwide</a:t>
            </a:r>
            <a:endParaRPr lang="en-US" sz="36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35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Where Is </a:t>
            </a:r>
            <a:r>
              <a:rPr lang="en-US" sz="4800" dirty="0" err="1" smtClean="0"/>
              <a:t>PhET</a:t>
            </a:r>
            <a:r>
              <a:rPr lang="en-US" sz="4800" dirty="0" smtClean="0"/>
              <a:t>?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438925" y="3901650"/>
            <a:ext cx="37811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Calibri" pitchFamily="34" charset="0"/>
                <a:cs typeface="Calibri" pitchFamily="34" charset="0"/>
              </a:rPr>
              <a:t>Or download!</a:t>
            </a:r>
          </a:p>
          <a:p>
            <a:pPr algn="ctr"/>
            <a:r>
              <a:rPr lang="en-US" sz="44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4400" dirty="0" smtClean="0">
                <a:latin typeface="Calibri" pitchFamily="34" charset="0"/>
                <a:cs typeface="Calibri" pitchFamily="34" charset="0"/>
                <a:sym typeface="Symbol"/>
              </a:rPr>
              <a:t>280 MB)</a:t>
            </a:r>
            <a:endParaRPr lang="en-US" sz="4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4682326" y="2850911"/>
            <a:ext cx="4016077" cy="3624032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quarter" idx="13"/>
          </p:nvPr>
        </p:nvSpPr>
        <p:spPr>
          <a:xfrm>
            <a:off x="1471144" y="1674606"/>
            <a:ext cx="6274079" cy="895777"/>
          </a:xfrm>
          <a:solidFill>
            <a:schemeClr val="bg1"/>
          </a:solidFill>
          <a:ln w="50800">
            <a:solidFill>
              <a:schemeClr val="tx1">
                <a:alpha val="50000"/>
              </a:schemeClr>
            </a:solidFill>
          </a:ln>
        </p:spPr>
        <p:txBody>
          <a:bodyPr>
            <a:noAutofit/>
          </a:bodyPr>
          <a:lstStyle/>
          <a:p>
            <a:pPr marL="182880">
              <a:spcAft>
                <a:spcPts val="600"/>
              </a:spcAft>
            </a:pPr>
            <a:r>
              <a:rPr lang="en-US" sz="4400" dirty="0">
                <a:latin typeface="Calibri" pitchFamily="34" charset="0"/>
                <a:cs typeface="Calibri" pitchFamily="34" charset="0"/>
              </a:rPr>
              <a:t>http://phet.colorado.edu</a:t>
            </a:r>
          </a:p>
          <a:p>
            <a:pPr marL="182880">
              <a:spcAft>
                <a:spcPts val="600"/>
              </a:spcAft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3239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Who </a:t>
            </a:r>
            <a:r>
              <a:rPr lang="en-US" sz="4800" dirty="0"/>
              <a:t>A</a:t>
            </a:r>
            <a:r>
              <a:rPr lang="en-US" sz="4800" dirty="0" smtClean="0"/>
              <a:t>re We?</a:t>
            </a:r>
            <a:endParaRPr lang="en-US" sz="480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/>
          </p:nvPr>
        </p:nvSpPr>
        <p:spPr>
          <a:xfrm>
            <a:off x="766124" y="1383958"/>
            <a:ext cx="7698259" cy="1322172"/>
          </a:xfrm>
          <a:solidFill>
            <a:schemeClr val="bg1"/>
          </a:solidFill>
          <a:ln w="50800">
            <a:solidFill>
              <a:schemeClr val="tx1">
                <a:alpha val="50000"/>
              </a:schemeClr>
            </a:solidFill>
          </a:ln>
        </p:spPr>
        <p:txBody>
          <a:bodyPr>
            <a:noAutofit/>
          </a:bodyPr>
          <a:lstStyle/>
          <a:p>
            <a:pPr marL="182880" algn="ctr">
              <a:spcAft>
                <a:spcPts val="600"/>
              </a:spcAft>
            </a:pPr>
            <a:r>
              <a:rPr lang="en-US" sz="4000" dirty="0" smtClean="0">
                <a:latin typeface="Calibri" pitchFamily="34" charset="0"/>
                <a:cs typeface="Calibri" pitchFamily="34" charset="0"/>
              </a:rPr>
              <a:t>Faculty, Post-docs, K-12 Teachers, Software Developers</a:t>
            </a:r>
            <a:endParaRPr lang="en-US" sz="4000" dirty="0">
              <a:latin typeface="Calibri" pitchFamily="34" charset="0"/>
              <a:cs typeface="Calibri" pitchFamily="34" charset="0"/>
            </a:endParaRPr>
          </a:p>
          <a:p>
            <a:pPr marL="182880">
              <a:spcAft>
                <a:spcPts val="600"/>
              </a:spcAft>
            </a:pP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403" y="3089962"/>
            <a:ext cx="49530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8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023" y="1877962"/>
            <a:ext cx="8303344" cy="3490453"/>
          </a:xfrm>
          <a:solidFill>
            <a:schemeClr val="bg1"/>
          </a:solidFill>
          <a:ln w="50800">
            <a:solidFill>
              <a:schemeClr val="tx1">
                <a:alpha val="50000"/>
              </a:schemeClr>
            </a:solidFill>
          </a:ln>
        </p:spPr>
        <p:txBody>
          <a:bodyPr>
            <a:normAutofit/>
          </a:bodyPr>
          <a:lstStyle/>
          <a:p>
            <a:pPr marL="457200" lvl="0" indent="-457200">
              <a:buFont typeface="Arial" pitchFamily="34" charset="0"/>
              <a:buChar char="•"/>
            </a:pPr>
            <a:endParaRPr lang="en-US" sz="2000" dirty="0" smtClean="0"/>
          </a:p>
          <a:p>
            <a:pPr marL="182880" lv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  See science 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as </a:t>
            </a:r>
            <a:r>
              <a:rPr lang="en-US" sz="2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accessible 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and</a:t>
            </a:r>
            <a:r>
              <a:rPr lang="en-US" sz="2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enjoyable</a:t>
            </a:r>
            <a:endParaRPr lang="en-US" sz="26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 marL="182880" lv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  Make connections 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to everyday life </a:t>
            </a:r>
            <a:endParaRPr lang="en-US" sz="2600" dirty="0" smtClean="0">
              <a:latin typeface="Calibri" pitchFamily="34" charset="0"/>
              <a:cs typeface="Calibri" pitchFamily="34" charset="0"/>
            </a:endParaRPr>
          </a:p>
          <a:p>
            <a:pPr marL="182880" lv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  Achieve conceptual 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learning </a:t>
            </a:r>
          </a:p>
          <a:p>
            <a:pPr marL="182880" lv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  Scientific 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exploration with 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multiple learning 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outcomes</a:t>
            </a:r>
          </a:p>
          <a:p>
            <a:pPr marL="182880" lv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  Ownership 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of 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the learning experience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/>
              <a:t>PhET</a:t>
            </a:r>
            <a:r>
              <a:rPr lang="en-US" sz="4800" dirty="0" smtClean="0"/>
              <a:t> Goals for Students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7497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How Can </a:t>
            </a:r>
            <a:r>
              <a:rPr lang="en-US" sz="4800" dirty="0" err="1" smtClean="0"/>
              <a:t>PhET</a:t>
            </a:r>
            <a:r>
              <a:rPr lang="en-US" sz="4800" dirty="0" smtClean="0"/>
              <a:t> be </a:t>
            </a:r>
            <a:r>
              <a:rPr lang="en-US" sz="4800" i="1" dirty="0">
                <a:solidFill>
                  <a:srgbClr val="FFFF00"/>
                </a:solidFill>
              </a:rPr>
              <a:t>F</a:t>
            </a:r>
            <a:r>
              <a:rPr lang="en-US" sz="4800" i="1" dirty="0" smtClean="0">
                <a:solidFill>
                  <a:srgbClr val="FFFF00"/>
                </a:solidFill>
              </a:rPr>
              <a:t>ree</a:t>
            </a:r>
            <a:r>
              <a:rPr lang="en-US" sz="4800" dirty="0" smtClean="0"/>
              <a:t>?</a:t>
            </a:r>
            <a:endParaRPr lang="en-US" sz="4800" dirty="0"/>
          </a:p>
        </p:txBody>
      </p:sp>
      <p:pic>
        <p:nvPicPr>
          <p:cNvPr id="7" name="Picture 7" descr="CUl_seal_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116" y="4697412"/>
            <a:ext cx="1001713" cy="1093788"/>
          </a:xfrm>
          <a:prstGeom prst="rect">
            <a:avLst/>
          </a:prstGeom>
          <a:noFill/>
        </p:spPr>
      </p:pic>
      <p:pic>
        <p:nvPicPr>
          <p:cNvPr id="10" name="Picture 8" descr="top_brand_croppe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426" y="2831159"/>
            <a:ext cx="3456420" cy="492125"/>
          </a:xfrm>
          <a:prstGeom prst="rect">
            <a:avLst/>
          </a:prstGeom>
          <a:noFill/>
        </p:spPr>
      </p:pic>
      <p:pic>
        <p:nvPicPr>
          <p:cNvPr id="12" name="Picture 9" descr="National Science Foundation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5829" y="1762536"/>
            <a:ext cx="795337" cy="808037"/>
          </a:xfrm>
          <a:prstGeom prst="rect">
            <a:avLst/>
          </a:prstGeom>
          <a:noFill/>
        </p:spPr>
      </p:pic>
      <p:pic>
        <p:nvPicPr>
          <p:cNvPr id="13" name="Picture 39" descr="ImgCenter"/>
          <p:cNvPicPr preferRelativeResize="0"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51087" y="3532020"/>
            <a:ext cx="1636713" cy="833437"/>
          </a:xfrm>
          <a:prstGeom prst="rect">
            <a:avLst/>
          </a:prstGeom>
          <a:noFill/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12255" y="5491162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93899" y="547738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" descr="C:\Documents and Settings\Kathy\My Documents\CU\Conferences\2009_5_KSUVisit\Viewgraphs\ECSME at KSU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7487" y="3494901"/>
            <a:ext cx="2155825" cy="1113516"/>
          </a:xfrm>
          <a:prstGeom prst="rect">
            <a:avLst/>
          </a:prstGeom>
          <a:noFill/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4628652" y="1666110"/>
            <a:ext cx="43227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3038" indent="-173038" algn="ctr">
              <a:spcBef>
                <a:spcPct val="35000"/>
              </a:spcBef>
              <a:buClr>
                <a:schemeClr val="hlink"/>
              </a:buClr>
              <a:buSzPct val="80000"/>
              <a:buFont typeface="Wingdings 3" pitchFamily="18" charset="2"/>
              <a:buNone/>
            </a:pPr>
            <a:r>
              <a:rPr kumimoji="1" lang="en-US" sz="3200" dirty="0">
                <a:latin typeface="+mj-lt"/>
              </a:rPr>
              <a:t>NSF</a:t>
            </a:r>
          </a:p>
        </p:txBody>
      </p:sp>
      <p:sp>
        <p:nvSpPr>
          <p:cNvPr id="18" name="Rectangle 40"/>
          <p:cNvSpPr>
            <a:spLocks noChangeArrowheads="1"/>
          </p:cNvSpPr>
          <p:nvPr/>
        </p:nvSpPr>
        <p:spPr bwMode="auto">
          <a:xfrm>
            <a:off x="4696142" y="5160993"/>
            <a:ext cx="4187783" cy="72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3038" indent="-173038" algn="ctr">
              <a:spcBef>
                <a:spcPct val="35000"/>
              </a:spcBef>
              <a:buClr>
                <a:schemeClr val="hlink"/>
              </a:buClr>
              <a:buSzPct val="80000"/>
              <a:buFont typeface="Wingdings 3" pitchFamily="18" charset="2"/>
              <a:buNone/>
            </a:pPr>
            <a:r>
              <a:rPr kumimoji="1" lang="en-US" sz="3200" dirty="0" smtClean="0">
                <a:latin typeface="+mj-lt"/>
              </a:rPr>
              <a:t>Carl </a:t>
            </a:r>
            <a:r>
              <a:rPr kumimoji="1" lang="en-US" sz="3200" dirty="0" err="1" smtClean="0">
                <a:latin typeface="+mj-lt"/>
              </a:rPr>
              <a:t>Wieman</a:t>
            </a:r>
            <a:r>
              <a:rPr kumimoji="1" lang="en-US" sz="3200" dirty="0">
                <a:latin typeface="+mj-lt"/>
              </a:rPr>
              <a:t> </a:t>
            </a:r>
            <a:r>
              <a:rPr kumimoji="1" lang="en-US" sz="3200" dirty="0" smtClean="0">
                <a:latin typeface="+mj-lt"/>
              </a:rPr>
              <a:t>and </a:t>
            </a:r>
          </a:p>
          <a:p>
            <a:pPr marL="173038" indent="-173038" algn="ctr">
              <a:spcBef>
                <a:spcPct val="35000"/>
              </a:spcBef>
              <a:buClr>
                <a:schemeClr val="hlink"/>
              </a:buClr>
              <a:buSzPct val="80000"/>
              <a:buFont typeface="Wingdings 3" pitchFamily="18" charset="2"/>
              <a:buNone/>
            </a:pPr>
            <a:r>
              <a:rPr kumimoji="1" lang="en-US" sz="3200" dirty="0" smtClean="0">
                <a:latin typeface="+mj-lt"/>
              </a:rPr>
              <a:t>Sarah Gilbert</a:t>
            </a:r>
            <a:endParaRPr kumimoji="1" lang="en-US" sz="3200" dirty="0">
              <a:latin typeface="+mj-lt"/>
            </a:endParaRPr>
          </a:p>
        </p:txBody>
      </p:sp>
      <p:sp>
        <p:nvSpPr>
          <p:cNvPr id="19" name="Rectangle 41"/>
          <p:cNvSpPr>
            <a:spLocks noChangeArrowheads="1"/>
          </p:cNvSpPr>
          <p:nvPr/>
        </p:nvSpPr>
        <p:spPr bwMode="auto">
          <a:xfrm>
            <a:off x="4465933" y="3670005"/>
            <a:ext cx="464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3038" indent="-173038" algn="ctr">
              <a:spcBef>
                <a:spcPct val="35000"/>
              </a:spcBef>
              <a:buClr>
                <a:schemeClr val="hlink"/>
              </a:buClr>
              <a:buSzPct val="80000"/>
              <a:buFont typeface="Wingdings 3" pitchFamily="18" charset="2"/>
              <a:buNone/>
            </a:pPr>
            <a:r>
              <a:rPr kumimoji="1" lang="en-US" sz="3200" dirty="0" smtClean="0">
                <a:latin typeface="+mj-lt"/>
              </a:rPr>
              <a:t>King </a:t>
            </a:r>
            <a:r>
              <a:rPr kumimoji="1" lang="en-US" sz="3200" dirty="0">
                <a:latin typeface="+mj-lt"/>
              </a:rPr>
              <a:t>Saud University</a:t>
            </a:r>
          </a:p>
        </p:txBody>
      </p:sp>
      <p:sp>
        <p:nvSpPr>
          <p:cNvPr id="20" name="Rectangle 42"/>
          <p:cNvSpPr>
            <a:spLocks noChangeArrowheads="1"/>
          </p:cNvSpPr>
          <p:nvPr/>
        </p:nvSpPr>
        <p:spPr bwMode="auto">
          <a:xfrm>
            <a:off x="4465933" y="3004755"/>
            <a:ext cx="46482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3038" indent="-173038" algn="ctr">
              <a:spcBef>
                <a:spcPct val="35000"/>
              </a:spcBef>
              <a:buClr>
                <a:schemeClr val="hlink"/>
              </a:buClr>
              <a:buSzPct val="80000"/>
              <a:buFont typeface="Wingdings 3" pitchFamily="18" charset="2"/>
              <a:buNone/>
            </a:pPr>
            <a:r>
              <a:rPr kumimoji="1" lang="en-US" sz="3200" dirty="0" smtClean="0">
                <a:latin typeface="+mj-lt"/>
              </a:rPr>
              <a:t>The O’Donnell Foundation </a:t>
            </a:r>
            <a:endParaRPr kumimoji="1" lang="en-US" sz="3200" dirty="0">
              <a:latin typeface="+mj-lt"/>
            </a:endParaRPr>
          </a:p>
        </p:txBody>
      </p:sp>
      <p:sp>
        <p:nvSpPr>
          <p:cNvPr id="21" name="Rectangle 43"/>
          <p:cNvSpPr>
            <a:spLocks noChangeArrowheads="1"/>
          </p:cNvSpPr>
          <p:nvPr/>
        </p:nvSpPr>
        <p:spPr bwMode="auto">
          <a:xfrm>
            <a:off x="4628652" y="2329254"/>
            <a:ext cx="4322762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3038" indent="-173038" algn="ctr">
              <a:spcBef>
                <a:spcPct val="35000"/>
              </a:spcBef>
              <a:buClr>
                <a:schemeClr val="hlink"/>
              </a:buClr>
              <a:buSzPct val="80000"/>
              <a:buFont typeface="Wingdings 3" pitchFamily="18" charset="2"/>
              <a:buNone/>
            </a:pPr>
            <a:r>
              <a:rPr kumimoji="1" lang="en-US" sz="3200" dirty="0">
                <a:latin typeface="+mj-lt"/>
              </a:rPr>
              <a:t>Hewlett Foundation </a:t>
            </a:r>
          </a:p>
        </p:txBody>
      </p:sp>
      <p:sp>
        <p:nvSpPr>
          <p:cNvPr id="22" name="Rectangle 44"/>
          <p:cNvSpPr>
            <a:spLocks noChangeArrowheads="1"/>
          </p:cNvSpPr>
          <p:nvPr/>
        </p:nvSpPr>
        <p:spPr bwMode="auto">
          <a:xfrm>
            <a:off x="4628652" y="4424353"/>
            <a:ext cx="43227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3038" indent="-173038" algn="ctr">
              <a:spcBef>
                <a:spcPct val="35000"/>
              </a:spcBef>
              <a:buClr>
                <a:schemeClr val="hlink"/>
              </a:buClr>
              <a:buSzPct val="80000"/>
              <a:buFont typeface="Wingdings 3" pitchFamily="18" charset="2"/>
              <a:buNone/>
            </a:pPr>
            <a:r>
              <a:rPr kumimoji="1" lang="en-US" sz="3200" dirty="0">
                <a:latin typeface="+mj-lt"/>
              </a:rPr>
              <a:t>University of Colorado </a:t>
            </a:r>
          </a:p>
        </p:txBody>
      </p:sp>
    </p:spTree>
    <p:extLst>
      <p:ext uri="{BB962C8B-B14F-4D97-AF65-F5344CB8AC3E}">
        <p14:creationId xmlns:p14="http://schemas.microsoft.com/office/powerpoint/2010/main" val="277959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9564" y="1960598"/>
            <a:ext cx="8414952" cy="4118926"/>
          </a:xfrm>
          <a:solidFill>
            <a:schemeClr val="bg1"/>
          </a:solidFill>
          <a:ln w="50800">
            <a:solidFill>
              <a:schemeClr val="tx1">
                <a:alpha val="50000"/>
              </a:schemeClr>
            </a:solidFill>
          </a:ln>
        </p:spPr>
        <p:txBody>
          <a:bodyPr>
            <a:noAutofit/>
          </a:bodyPr>
          <a:lstStyle/>
          <a:p>
            <a:pPr marL="18288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marL="18288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Open-use License: 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182880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Creative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Commons –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Attribution</a:t>
            </a:r>
          </a:p>
          <a:p>
            <a:pPr marL="18288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Easy to translate for World-wide Use: </a:t>
            </a:r>
            <a:br>
              <a:rPr lang="en-US" sz="2800" dirty="0">
                <a:latin typeface="Calibri" pitchFamily="34" charset="0"/>
                <a:cs typeface="Calibri" pitchFamily="34" charset="0"/>
              </a:rPr>
            </a:br>
            <a:r>
              <a:rPr lang="en-US" sz="2800" dirty="0">
                <a:latin typeface="Calibri" pitchFamily="34" charset="0"/>
                <a:cs typeface="Calibri" pitchFamily="34" charset="0"/>
              </a:rPr>
              <a:t>	Over 3000 translations in 63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languages</a:t>
            </a:r>
          </a:p>
          <a:p>
            <a:pPr marL="182880" lv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Over </a:t>
            </a:r>
            <a:r>
              <a:rPr lang="en-US" sz="28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35 </a:t>
            </a:r>
            <a:r>
              <a:rPr lang="en-US" sz="28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million </a:t>
            </a:r>
            <a:r>
              <a:rPr lang="en-US" sz="28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runs </a:t>
            </a:r>
            <a:r>
              <a:rPr lang="en-US" sz="28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per year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and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growing</a:t>
            </a:r>
          </a:p>
          <a:p>
            <a:pPr marL="182880" lv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Conversion to HTML5</a:t>
            </a:r>
            <a:endParaRPr lang="en-US" sz="2800" b="1" dirty="0" smtClean="0">
              <a:latin typeface="Calibri" pitchFamily="34" charset="0"/>
              <a:cs typeface="Calibri" pitchFamily="34" charset="0"/>
            </a:endParaRPr>
          </a:p>
          <a:p>
            <a:pPr marL="182880" lvl="0">
              <a:spcBef>
                <a:spcPts val="600"/>
              </a:spcBef>
              <a:spcAft>
                <a:spcPts val="600"/>
              </a:spcAft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Making </a:t>
            </a:r>
            <a:r>
              <a:rPr lang="en-US" sz="4800" dirty="0" err="1" smtClean="0"/>
              <a:t>PhET</a:t>
            </a:r>
            <a:r>
              <a:rPr lang="en-US" sz="4800" dirty="0" smtClean="0"/>
              <a:t> Accessible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6337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06178" y="1622854"/>
            <a:ext cx="7628234" cy="2150076"/>
          </a:xfrm>
          <a:solidFill>
            <a:schemeClr val="bg1"/>
          </a:solidFill>
          <a:ln w="50800">
            <a:solidFill>
              <a:schemeClr val="tx1">
                <a:alpha val="50000"/>
              </a:schemeClr>
            </a:solidFill>
          </a:ln>
        </p:spPr>
        <p:txBody>
          <a:bodyPr>
            <a:noAutofit/>
          </a:bodyPr>
          <a:lstStyle/>
          <a:p>
            <a:pPr marL="457200" lvl="0" indent="-457200">
              <a:buFont typeface="Arial" pitchFamily="34" charset="0"/>
              <a:buChar char="•"/>
            </a:pPr>
            <a:endParaRPr lang="en-US" sz="800" dirty="0" smtClean="0">
              <a:latin typeface="Calibri" pitchFamily="34" charset="0"/>
              <a:cs typeface="Calibri" pitchFamily="34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Pick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and choose which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sims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to use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Y</a:t>
            </a:r>
            <a:r>
              <a:rPr lang="en-US" sz="28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our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environment and </a:t>
            </a:r>
            <a:r>
              <a:rPr lang="en-US" sz="28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your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learning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goals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Database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of activities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(&gt;500 by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PhET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or Teacher-users) 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182880" lvl="0">
              <a:spcBef>
                <a:spcPts val="600"/>
              </a:spcBef>
              <a:spcAft>
                <a:spcPts val="600"/>
              </a:spcAft>
            </a:pP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 marL="182880" lv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Flexibility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3583460" y="4065366"/>
            <a:ext cx="5436970" cy="2408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latin typeface="Calibri" pitchFamily="34" charset="0"/>
                <a:cs typeface="Calibri" pitchFamily="34" charset="0"/>
              </a:rPr>
              <a:t>CCK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 in grade school: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800" dirty="0">
                <a:latin typeface="Calibri" pitchFamily="34" charset="0"/>
                <a:cs typeface="Calibri" pitchFamily="34" charset="0"/>
              </a:rPr>
            </a:br>
            <a:r>
              <a:rPr lang="en-US" sz="2800" dirty="0">
                <a:latin typeface="Calibri" pitchFamily="34" charset="0"/>
                <a:cs typeface="Calibri" pitchFamily="34" charset="0"/>
              </a:rPr>
              <a:t>	“Make the light bulb light”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 dirty="0"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latin typeface="Calibri" pitchFamily="34" charset="0"/>
                <a:cs typeface="Calibri" pitchFamily="34" charset="0"/>
              </a:rPr>
              <a:t>CCK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 in college: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800" dirty="0">
                <a:latin typeface="Calibri" pitchFamily="34" charset="0"/>
                <a:cs typeface="Calibri" pitchFamily="34" charset="0"/>
              </a:rPr>
            </a:br>
            <a:r>
              <a:rPr lang="en-US" sz="2800" dirty="0">
                <a:latin typeface="Calibri" pitchFamily="34" charset="0"/>
                <a:cs typeface="Calibri" pitchFamily="34" charset="0"/>
              </a:rPr>
              <a:t>	“Explain why the light dims 	when you turn the heater on”</a:t>
            </a:r>
          </a:p>
        </p:txBody>
      </p:sp>
      <p:pic>
        <p:nvPicPr>
          <p:cNvPr id="6" name="Picture 5" descr="cck-screensho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109" y="4274180"/>
            <a:ext cx="28575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129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9765</TotalTime>
  <Words>401</Words>
  <Application>Microsoft Office PowerPoint</Application>
  <PresentationFormat>On-screen Show (4:3)</PresentationFormat>
  <Paragraphs>125</Paragraphs>
  <Slides>21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Mylar</vt:lpstr>
      <vt:lpstr>Acrobat Document</vt:lpstr>
      <vt:lpstr>PhET Sims for Science Inquiry:  Free, researched, web-based</vt:lpstr>
      <vt:lpstr>Outline</vt:lpstr>
      <vt:lpstr>What Is PhET?</vt:lpstr>
      <vt:lpstr>Where Is PhET?</vt:lpstr>
      <vt:lpstr>Who Are We?</vt:lpstr>
      <vt:lpstr>PhET Goals for Students</vt:lpstr>
      <vt:lpstr>How Can PhET be Free?</vt:lpstr>
      <vt:lpstr>Making PhET Accessible</vt:lpstr>
      <vt:lpstr>Flexibility</vt:lpstr>
      <vt:lpstr>Easy to Translate</vt:lpstr>
      <vt:lpstr>Design Process</vt:lpstr>
      <vt:lpstr>Compare These Tools?</vt:lpstr>
      <vt:lpstr>Is the Sim Intuitive?</vt:lpstr>
      <vt:lpstr>Designed to Support Inquiry</vt:lpstr>
      <vt:lpstr>Designed to Scaffold Inquiry</vt:lpstr>
      <vt:lpstr>Activity Sheet Guidelines</vt:lpstr>
      <vt:lpstr>Prompting Investigation</vt:lpstr>
      <vt:lpstr>PhET’s Future</vt:lpstr>
      <vt:lpstr>Stay in Touch with Social Media</vt:lpstr>
      <vt:lpstr>How You Can Contribute</vt:lpstr>
      <vt:lpstr>PhET!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PhET Activities Design</dc:title>
  <dc:creator>Emily Moore</dc:creator>
  <cp:lastModifiedBy>Ariel</cp:lastModifiedBy>
  <cp:revision>126</cp:revision>
  <dcterms:created xsi:type="dcterms:W3CDTF">2011-11-18T23:45:16Z</dcterms:created>
  <dcterms:modified xsi:type="dcterms:W3CDTF">2013-04-22T22:09:44Z</dcterms:modified>
</cp:coreProperties>
</file>