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8" r:id="rId2"/>
    <p:sldId id="271" r:id="rId3"/>
    <p:sldId id="273" r:id="rId4"/>
    <p:sldId id="259" r:id="rId5"/>
    <p:sldId id="260" r:id="rId6"/>
    <p:sldId id="261" r:id="rId7"/>
    <p:sldId id="262" r:id="rId8"/>
    <p:sldId id="263" r:id="rId9"/>
    <p:sldId id="264" r:id="rId10"/>
    <p:sldId id="265" r:id="rId11"/>
    <p:sldId id="272" r:id="rId12"/>
    <p:sldId id="266" r:id="rId13"/>
    <p:sldId id="267" r:id="rId14"/>
    <p:sldId id="270"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35CB24-9CF3-4957-B73B-859603709660}" type="datetimeFigureOut">
              <a:rPr lang="en-US" smtClean="0"/>
              <a:t>4/29/2017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000C10-DB23-4E5E-961C-CFA9616C87AD}" type="slidenum">
              <a:rPr lang="en-US" smtClean="0"/>
              <a:t>‹#›</a:t>
            </a:fld>
            <a:endParaRPr lang="en-US" dirty="0"/>
          </a:p>
        </p:txBody>
      </p:sp>
    </p:spTree>
    <p:extLst>
      <p:ext uri="{BB962C8B-B14F-4D97-AF65-F5344CB8AC3E}">
        <p14:creationId xmlns:p14="http://schemas.microsoft.com/office/powerpoint/2010/main" val="3865351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dirty="0" smtClean="0"/>
              <a:t>I’m here to tell you about the Modeling Method of instruction. </a:t>
            </a:r>
          </a:p>
          <a:p>
            <a:pPr>
              <a:buFontTx/>
              <a:buChar char="•"/>
            </a:pPr>
            <a:r>
              <a:rPr lang="en-US" altLang="en-US" dirty="0" smtClean="0"/>
              <a:t>This is a researched-based method which has been extensively tested at a variety of schools across the nation, and has been rated “exemplary” by the US Dept. of Education. </a:t>
            </a:r>
          </a:p>
          <a:p>
            <a:pPr>
              <a:buFontTx/>
              <a:buChar char="•"/>
            </a:pPr>
            <a:r>
              <a:rPr lang="en-US" altLang="en-US" dirty="0" smtClean="0"/>
              <a:t>Developed for physics, it is now being implemented in other areas as well. </a:t>
            </a:r>
          </a:p>
        </p:txBody>
      </p:sp>
      <p:sp>
        <p:nvSpPr>
          <p:cNvPr id="3174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0938" y="692150"/>
            <a:ext cx="4556125" cy="3416300"/>
          </a:xfrm>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is a detailed description of the modeling cycle.</a:t>
            </a:r>
          </a:p>
          <a:p>
            <a:r>
              <a:rPr lang="en-US" altLang="en-US" dirty="0" smtClean="0"/>
              <a:t>Based on the learning cycle.</a:t>
            </a:r>
          </a:p>
          <a:p>
            <a:r>
              <a:rPr lang="en-US" altLang="en-US" dirty="0" smtClean="0"/>
              <a:t>Developed for the physics classroom.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0938" y="692150"/>
            <a:ext cx="4556125" cy="3416300"/>
          </a:xfrm>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is a detailed description of the modeling cycle.</a:t>
            </a:r>
          </a:p>
          <a:p>
            <a:r>
              <a:rPr lang="en-US" altLang="en-US" dirty="0" smtClean="0"/>
              <a:t>Based on the learning cycle.</a:t>
            </a:r>
          </a:p>
          <a:p>
            <a:r>
              <a:rPr lang="en-US" altLang="en-US" dirty="0" smtClean="0"/>
              <a:t>Developed for the physics classroom.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0938" y="692150"/>
            <a:ext cx="4556125" cy="3416300"/>
          </a:xfrm>
          <a:ln/>
        </p:spPr>
      </p:sp>
      <p:sp>
        <p:nvSpPr>
          <p:cNvPr id="337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dirty="0" smtClean="0"/>
              <a:t>The key feature here is that scientific models are shared. </a:t>
            </a:r>
          </a:p>
          <a:p>
            <a:pPr>
              <a:buFontTx/>
              <a:buChar char="•"/>
            </a:pPr>
            <a:r>
              <a:rPr lang="en-US" altLang="en-US" dirty="0" smtClean="0"/>
              <a:t>Thus, there is a three-fold mapping needed here: between the physical system in question, the shared scientific model, and each person’s mental model.</a:t>
            </a:r>
          </a:p>
          <a:p>
            <a:pPr>
              <a:buFontTx/>
              <a:buChar char="•"/>
            </a:pPr>
            <a:r>
              <a:rPr lang="en-US" altLang="en-US" dirty="0" smtClean="0"/>
              <a:t>The scientific model must be explicit.</a:t>
            </a:r>
          </a:p>
          <a:p>
            <a:pPr>
              <a:buFontTx/>
              <a:buChar char="•"/>
            </a:pPr>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This word is used in many ways.</a:t>
            </a:r>
          </a:p>
          <a:p>
            <a:r>
              <a:rPr lang="en-US" altLang="en-US" dirty="0" smtClean="0"/>
              <a:t>The physical system is objective; i.e., open to inspection by everyone.  Each one of us attempts to make sense of it through the use of metaphors.  Unfortunately, there is no way to peek into another’s mind to view their physical intuition.  Instead, we are forced to make external symbolic representations; we can reach consensus on the way to do this, and judge the fidelity of one’s mental picture by the kinds of representations they make.  </a:t>
            </a:r>
          </a:p>
          <a:p>
            <a:r>
              <a:rPr lang="en-US" altLang="en-US" dirty="0" smtClean="0"/>
              <a:t>So the structure of a model is distributed over these various representations.</a:t>
            </a:r>
          </a:p>
        </p:txBody>
      </p:sp>
      <p:sp>
        <p:nvSpPr>
          <p:cNvPr id="3481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3993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are the key ways in which the modeling method differs from conventional instruction.</a:t>
            </a:r>
          </a:p>
          <a:p>
            <a:r>
              <a:rPr lang="en-US" altLang="en-US" dirty="0" smtClean="0"/>
              <a:t>Students present solutions to problems which they have to defend, rather than listen to clear presentations from the instructor.  The instructor, by paying attention to student’s reasoning, can judge the level of student understanding. </a:t>
            </a:r>
          </a:p>
        </p:txBody>
      </p:sp>
      <p:sp>
        <p:nvSpPr>
          <p:cNvPr id="4096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0938" y="692150"/>
            <a:ext cx="4556125" cy="3416300"/>
          </a:xfrm>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is a detailed description of the modeling cycle.</a:t>
            </a:r>
          </a:p>
          <a:p>
            <a:r>
              <a:rPr lang="en-US" altLang="en-US" dirty="0" smtClean="0"/>
              <a:t>Based on the learning cycle.</a:t>
            </a:r>
          </a:p>
          <a:p>
            <a:r>
              <a:rPr lang="en-US" altLang="en-US" dirty="0" smtClean="0"/>
              <a:t>Developed for the physics classroom.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Instead of following a set of pre-determined instructions, students devise their own procedures. (collectively, with guidance?)  Computers are used in the collection and analysis of data - a novel use when you consider what students ordinarily use computers for is word-processing or tutorial activities.</a:t>
            </a:r>
          </a:p>
          <a:p>
            <a:r>
              <a:rPr lang="en-US" altLang="en-US" dirty="0" smtClean="0"/>
              <a:t>All of the kinematic equations we use in mechanics come from experimental results.</a:t>
            </a:r>
          </a:p>
        </p:txBody>
      </p:sp>
      <p:sp>
        <p:nvSpPr>
          <p:cNvPr id="4301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Instructor reinforces what students have learned in the lab, points out essential features of the model, and demonstrates appropriate modeling techniques.</a:t>
            </a:r>
          </a:p>
        </p:txBody>
      </p:sp>
      <p:sp>
        <p:nvSpPr>
          <p:cNvPr id="4403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0FAA8-E9A6-43CA-B680-2F71730093F2}"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0FAA8-E9A6-43CA-B680-2F71730093F2}"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A0FAA8-E9A6-43CA-B680-2F71730093F2}"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A0FAA8-E9A6-43CA-B680-2F71730093F2}"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76A0B-B1FC-4DB5-843E-F16C7F7B9471}"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A0FAA8-E9A6-43CA-B680-2F71730093F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7276A0B-B1FC-4DB5-843E-F16C7F7B9471}" type="datetimeFigureOut">
              <a:rPr lang="en-US" smtClean="0"/>
              <a:t>4/29/2017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4A0FAA8-E9A6-43CA-B680-2F71730093F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09650" y="1409700"/>
            <a:ext cx="7448550" cy="1943100"/>
          </a:xfrm>
          <a:effectLst/>
        </p:spPr>
        <p:txBody>
          <a:bodyPr lIns="90487" tIns="44450" rIns="90487" bIns="44450" anchor="b">
            <a:normAutofit/>
          </a:bodyPr>
          <a:lstStyle/>
          <a:p>
            <a:pPr algn="ctr" eaLnBrk="1" hangingPunct="1">
              <a:defRPr/>
            </a:pPr>
            <a:r>
              <a:rPr kumimoji="0" lang="en-US" sz="5400" dirty="0" smtClean="0">
                <a:solidFill>
                  <a:schemeClr val="tx1"/>
                </a:solidFill>
                <a:effectLst>
                  <a:outerShdw blurRad="38100" dist="38100" dir="2700000" algn="tl">
                    <a:srgbClr val="000000"/>
                  </a:outerShdw>
                </a:effectLst>
              </a:rPr>
              <a:t>A Modeling Approach to </a:t>
            </a:r>
            <a:r>
              <a:rPr lang="en-US" sz="5400" dirty="0" smtClean="0">
                <a:effectLst>
                  <a:outerShdw blurRad="38100" dist="38100" dir="2700000" algn="tl">
                    <a:srgbClr val="000000"/>
                  </a:outerShdw>
                </a:effectLst>
              </a:rPr>
              <a:t>Physics</a:t>
            </a:r>
            <a:r>
              <a:rPr kumimoji="0" lang="en-US" sz="5400" dirty="0" smtClean="0">
                <a:solidFill>
                  <a:schemeClr val="tx1"/>
                </a:solidFill>
                <a:effectLst>
                  <a:outerShdw blurRad="38100" dist="38100" dir="2700000" algn="tl">
                    <a:srgbClr val="000000"/>
                  </a:outerShdw>
                </a:effectLst>
              </a:rPr>
              <a:t> Teaching</a:t>
            </a:r>
            <a:endParaRPr kumimoji="0" lang="en-US" sz="5400" dirty="0" smtClean="0">
              <a:solidFill>
                <a:schemeClr val="tx1"/>
              </a:solidFill>
            </a:endParaRPr>
          </a:p>
        </p:txBody>
      </p:sp>
      <p:sp>
        <p:nvSpPr>
          <p:cNvPr id="5" name="Slide Number Placeholder 5"/>
          <p:cNvSpPr>
            <a:spLocks noGrp="1"/>
          </p:cNvSpPr>
          <p:nvPr>
            <p:ph type="sldNum" sz="quarter" idx="12"/>
          </p:nvPr>
        </p:nvSpPr>
        <p:spPr/>
        <p:txBody>
          <a:bodyPr/>
          <a:lstStyle/>
          <a:p>
            <a:pPr>
              <a:defRPr/>
            </a:pPr>
            <a:fld id="{CB9C00C7-433A-4CE1-8233-5793E6EB75AE}" type="slidenum">
              <a:rPr lang="en-US"/>
              <a:pPr>
                <a:defRPr/>
              </a:pPr>
              <a:t>1</a:t>
            </a:fld>
            <a:endParaRPr lang="en-US" dirty="0"/>
          </a:p>
        </p:txBody>
      </p:sp>
      <p:sp>
        <p:nvSpPr>
          <p:cNvPr id="3076" name="Rectangle 4"/>
          <p:cNvSpPr>
            <a:spLocks noChangeArrowheads="1"/>
          </p:cNvSpPr>
          <p:nvPr/>
        </p:nvSpPr>
        <p:spPr bwMode="auto">
          <a:xfrm>
            <a:off x="3429000" y="3581400"/>
            <a:ext cx="3200400" cy="643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lvl1pPr>
              <a:defRPr b="1">
                <a:solidFill>
                  <a:schemeClr val="tx1"/>
                </a:solidFill>
                <a:latin typeface="Book Antiqua" pitchFamily="18" charset="0"/>
                <a:ea typeface="ＭＳ Ｐゴシック" pitchFamily="34" charset="-128"/>
              </a:defRPr>
            </a:lvl1pPr>
            <a:lvl2pPr marL="742950" indent="-285750">
              <a:defRPr b="1">
                <a:solidFill>
                  <a:schemeClr val="tx1"/>
                </a:solidFill>
                <a:latin typeface="Book Antiqua" pitchFamily="18" charset="0"/>
                <a:ea typeface="ＭＳ Ｐゴシック" pitchFamily="34" charset="-128"/>
              </a:defRPr>
            </a:lvl2pPr>
            <a:lvl3pPr marL="1143000" indent="-228600">
              <a:defRPr b="1">
                <a:solidFill>
                  <a:schemeClr val="tx1"/>
                </a:solidFill>
                <a:latin typeface="Book Antiqua" pitchFamily="18" charset="0"/>
                <a:ea typeface="ＭＳ Ｐゴシック" pitchFamily="34" charset="-128"/>
              </a:defRPr>
            </a:lvl3pPr>
            <a:lvl4pPr marL="1600200" indent="-228600">
              <a:defRPr b="1">
                <a:solidFill>
                  <a:schemeClr val="tx1"/>
                </a:solidFill>
                <a:latin typeface="Book Antiqua" pitchFamily="18" charset="0"/>
                <a:ea typeface="ＭＳ Ｐゴシック" pitchFamily="34" charset="-128"/>
              </a:defRPr>
            </a:lvl4pPr>
            <a:lvl5pPr marL="2057400" indent="-228600">
              <a:defRPr b="1">
                <a:solidFill>
                  <a:schemeClr val="tx1"/>
                </a:solidFill>
                <a:latin typeface="Book Antiqua" pitchFamily="18"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9pPr>
          </a:lstStyle>
          <a:p>
            <a:r>
              <a:rPr lang="en-US" altLang="en-US" dirty="0" smtClean="0">
                <a:latin typeface="Arial" charset="0"/>
              </a:rPr>
              <a:t>Earl Legleiter</a:t>
            </a:r>
          </a:p>
          <a:p>
            <a:r>
              <a:rPr lang="en-US" altLang="en-US" dirty="0" smtClean="0">
                <a:latin typeface="Arial" charset="0"/>
              </a:rPr>
              <a:t>eleglieter@hotmail.com</a:t>
            </a:r>
            <a:endParaRPr lang="en-US" altLang="en-US" dirty="0">
              <a:latin typeface="Arial" charset="0"/>
            </a:endParaRPr>
          </a:p>
        </p:txBody>
      </p:sp>
    </p:spTree>
    <p:extLst>
      <p:ext uri="{BB962C8B-B14F-4D97-AF65-F5344CB8AC3E}">
        <p14:creationId xmlns:p14="http://schemas.microsoft.com/office/powerpoint/2010/main" val="424105192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4000" dirty="0" smtClean="0"/>
              <a:t>II - Model Deployment</a:t>
            </a:r>
            <a:endParaRPr lang="en-US" altLang="en-US" sz="4800" dirty="0" smtClean="0"/>
          </a:p>
        </p:txBody>
      </p:sp>
      <p:sp>
        <p:nvSpPr>
          <p:cNvPr id="15363" name="Rectangle 3"/>
          <p:cNvSpPr>
            <a:spLocks noGrp="1" noChangeArrowheads="1"/>
          </p:cNvSpPr>
          <p:nvPr>
            <p:ph idx="1"/>
          </p:nvPr>
        </p:nvSpPr>
        <p:spPr>
          <a:xfrm>
            <a:off x="547688" y="1666875"/>
            <a:ext cx="7986712" cy="2828925"/>
          </a:xfrm>
        </p:spPr>
        <p:txBody>
          <a:bodyPr>
            <a:normAutofit/>
          </a:bodyPr>
          <a:lstStyle/>
          <a:p>
            <a:pPr eaLnBrk="1" hangingPunct="1"/>
            <a:r>
              <a:rPr lang="en-US" altLang="en-US" sz="3600" dirty="0" smtClean="0"/>
              <a:t>In post-lab discussion, the instructor</a:t>
            </a:r>
          </a:p>
          <a:p>
            <a:pPr lvl="1" eaLnBrk="1" hangingPunct="1"/>
            <a:r>
              <a:rPr lang="en-US" altLang="en-US" sz="2400" dirty="0" smtClean="0"/>
              <a:t>brings closure to the experiment.</a:t>
            </a:r>
          </a:p>
          <a:p>
            <a:pPr lvl="1" eaLnBrk="1" hangingPunct="1"/>
            <a:r>
              <a:rPr lang="en-US" altLang="en-US" sz="2400" dirty="0" smtClean="0"/>
              <a:t>fleshes out details of the model, relating common features of various representations.</a:t>
            </a:r>
          </a:p>
          <a:p>
            <a:pPr lvl="1" eaLnBrk="1" hangingPunct="1"/>
            <a:r>
              <a:rPr lang="en-US" altLang="en-US" sz="2400" dirty="0" smtClean="0"/>
              <a:t>helps students to abstract the model from the context in which it was developed.</a:t>
            </a:r>
          </a:p>
        </p:txBody>
      </p:sp>
    </p:spTree>
    <p:extLst>
      <p:ext uri="{BB962C8B-B14F-4D97-AF65-F5344CB8AC3E}">
        <p14:creationId xmlns:p14="http://schemas.microsoft.com/office/powerpoint/2010/main" val="387965096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Growth of Modeling </a:t>
            </a:r>
            <a:endParaRPr lang="en-US" dirty="0"/>
          </a:p>
        </p:txBody>
      </p:sp>
      <p:sp>
        <p:nvSpPr>
          <p:cNvPr id="13315" name="Text Placeholder 5"/>
          <p:cNvSpPr>
            <a:spLocks noGrp="1"/>
          </p:cNvSpPr>
          <p:nvPr>
            <p:ph type="body" idx="1"/>
          </p:nvPr>
        </p:nvSpPr>
        <p:spPr/>
        <p:txBody>
          <a:bodyPr/>
          <a:lstStyle/>
          <a:p>
            <a:endParaRPr lang="en-US" altLang="en-US" dirty="0" smtClean="0"/>
          </a:p>
        </p:txBody>
      </p:sp>
      <p:sp>
        <p:nvSpPr>
          <p:cNvPr id="4" name="Slide Number Placeholder 3"/>
          <p:cNvSpPr>
            <a:spLocks noGrp="1"/>
          </p:cNvSpPr>
          <p:nvPr>
            <p:ph type="sldNum" sz="quarter" idx="12"/>
          </p:nvPr>
        </p:nvSpPr>
        <p:spPr/>
        <p:txBody>
          <a:bodyPr/>
          <a:lstStyle/>
          <a:p>
            <a:pPr>
              <a:defRPr/>
            </a:pPr>
            <a:fld id="{33696771-6F1F-44F8-83E0-18A20B7A17D5}" type="slidenum">
              <a:rPr lang="en-US" smtClean="0"/>
              <a:pPr>
                <a:defRPr/>
              </a:pPr>
              <a:t>11</a:t>
            </a:fld>
            <a:endParaRPr lang="en-US" dirty="0"/>
          </a:p>
        </p:txBody>
      </p:sp>
    </p:spTree>
    <p:extLst>
      <p:ext uri="{BB962C8B-B14F-4D97-AF65-F5344CB8AC3E}">
        <p14:creationId xmlns:p14="http://schemas.microsoft.com/office/powerpoint/2010/main" val="1758167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of Modeling</a:t>
            </a:r>
            <a:endParaRPr lang="en-US" dirty="0"/>
          </a:p>
        </p:txBody>
      </p:sp>
      <p:sp>
        <p:nvSpPr>
          <p:cNvPr id="3" name="Content Placeholder 2"/>
          <p:cNvSpPr>
            <a:spLocks noGrp="1"/>
          </p:cNvSpPr>
          <p:nvPr>
            <p:ph idx="1"/>
          </p:nvPr>
        </p:nvSpPr>
        <p:spPr/>
        <p:txBody>
          <a:bodyPr/>
          <a:lstStyle/>
          <a:p>
            <a:r>
              <a:rPr lang="en-US" dirty="0"/>
              <a:t>two nationwide Leadership Modeling Workshops in physics were held in 1995 at ASU and the University of Illinois at </a:t>
            </a:r>
            <a:r>
              <a:rPr lang="en-US" dirty="0" smtClean="0"/>
              <a:t>Chicago</a:t>
            </a:r>
          </a:p>
          <a:p>
            <a:r>
              <a:rPr lang="en-US" dirty="0"/>
              <a:t>expanded at ASU to physical science in 2000 and to chemistry in </a:t>
            </a:r>
            <a:r>
              <a:rPr lang="en-US" dirty="0" smtClean="0"/>
              <a:t>2005</a:t>
            </a:r>
          </a:p>
          <a:p>
            <a:pPr marL="0" marR="0">
              <a:spcBef>
                <a:spcPts val="0"/>
              </a:spcBef>
              <a:spcAft>
                <a:spcPts val="0"/>
              </a:spcAft>
            </a:pPr>
            <a:r>
              <a:rPr lang="en-US" dirty="0">
                <a:ea typeface="Calibri"/>
                <a:cs typeface="Times New Roman"/>
              </a:rPr>
              <a:t>first 2-week biology Modeling Workshop was held in 2010 at Shady Side Academy in Pittsburgh, Pennsylvania</a:t>
            </a:r>
            <a:r>
              <a:rPr lang="en-US" dirty="0" smtClean="0">
                <a:ea typeface="Calibri"/>
                <a:cs typeface="Times New Roman"/>
              </a:rPr>
              <a:t>.</a:t>
            </a:r>
            <a:endParaRPr lang="en-US" dirty="0">
              <a:ea typeface="Calibri"/>
              <a:cs typeface="Times New Roman"/>
            </a:endParaRPr>
          </a:p>
        </p:txBody>
      </p:sp>
    </p:spTree>
    <p:extLst>
      <p:ext uri="{BB962C8B-B14F-4D97-AF65-F5344CB8AC3E}">
        <p14:creationId xmlns:p14="http://schemas.microsoft.com/office/powerpoint/2010/main" val="3239029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CUMULATIVE </a:t>
            </a:r>
            <a:r>
              <a:rPr lang="en-US" dirty="0"/>
              <a:t>STATISTICS </a:t>
            </a:r>
            <a:r>
              <a:rPr lang="en-US" dirty="0" smtClean="0"/>
              <a:t> </a:t>
            </a:r>
            <a:r>
              <a:rPr lang="en-US" dirty="0"/>
              <a:t>2013</a:t>
            </a:r>
          </a:p>
        </p:txBody>
      </p:sp>
      <p:sp>
        <p:nvSpPr>
          <p:cNvPr id="3" name="Content Placeholder 2"/>
          <p:cNvSpPr>
            <a:spLocks noGrp="1"/>
          </p:cNvSpPr>
          <p:nvPr>
            <p:ph idx="1"/>
          </p:nvPr>
        </p:nvSpPr>
        <p:spPr/>
        <p:txBody>
          <a:bodyPr>
            <a:normAutofit fontScale="92500" lnSpcReduction="20000"/>
          </a:bodyPr>
          <a:lstStyle/>
          <a:p>
            <a:r>
              <a:rPr lang="en-US" dirty="0"/>
              <a:t>Since 1995, 440 Modeling Workshops averaging 15 days duration (~90 contact hours) have been held, organized by 58 universities and colleges and 30 schools/school districts in 32 states.</a:t>
            </a:r>
          </a:p>
          <a:p>
            <a:r>
              <a:rPr lang="en-US" dirty="0"/>
              <a:t> </a:t>
            </a:r>
            <a:r>
              <a:rPr lang="en-US" dirty="0" smtClean="0"/>
              <a:t>5250 </a:t>
            </a:r>
            <a:r>
              <a:rPr lang="en-US" dirty="0"/>
              <a:t>different high school teachers have participated, from 49 states. This includes about 10% of the nation's high school physics teachers.</a:t>
            </a:r>
          </a:p>
          <a:p>
            <a:r>
              <a:rPr lang="en-US" dirty="0" smtClean="0"/>
              <a:t>785 </a:t>
            </a:r>
            <a:r>
              <a:rPr lang="en-US" dirty="0"/>
              <a:t>different middle school teachers have participated.</a:t>
            </a:r>
          </a:p>
          <a:p>
            <a:r>
              <a:rPr lang="en-US" dirty="0"/>
              <a:t> </a:t>
            </a:r>
            <a:r>
              <a:rPr lang="en-US" dirty="0" smtClean="0"/>
              <a:t>975 </a:t>
            </a:r>
            <a:r>
              <a:rPr lang="en-US" dirty="0"/>
              <a:t>teachers have taken a chemistry Modeling Workshop since they began in 2005.</a:t>
            </a:r>
          </a:p>
          <a:p>
            <a:r>
              <a:rPr lang="en-US" dirty="0" smtClean="0"/>
              <a:t>1480 </a:t>
            </a:r>
            <a:r>
              <a:rPr lang="en-US" dirty="0"/>
              <a:t>teachers have taken a physical science with math Modeling Workshop since they began in 2000. (Not all are different teachers.)</a:t>
            </a:r>
          </a:p>
          <a:p>
            <a:r>
              <a:rPr lang="en-US" dirty="0" smtClean="0"/>
              <a:t>1400 </a:t>
            </a:r>
            <a:r>
              <a:rPr lang="en-US" dirty="0"/>
              <a:t>teachers have taken a 2nd semester physics Modeling Workshop. </a:t>
            </a:r>
            <a:r>
              <a:rPr lang="en-US" dirty="0" smtClean="0"/>
              <a:t>  (</a:t>
            </a:r>
            <a:r>
              <a:rPr lang="en-US" dirty="0"/>
              <a:t>Some are duplicates; i.e., they took more than one, among electricity, light, and waves.)</a:t>
            </a:r>
          </a:p>
          <a:p>
            <a:endParaRPr lang="en-US" dirty="0"/>
          </a:p>
        </p:txBody>
      </p:sp>
    </p:spTree>
    <p:extLst>
      <p:ext uri="{BB962C8B-B14F-4D97-AF65-F5344CB8AC3E}">
        <p14:creationId xmlns:p14="http://schemas.microsoft.com/office/powerpoint/2010/main" val="628236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APS 2014 Excellence in Physics Education Award</a:t>
            </a:r>
          </a:p>
        </p:txBody>
      </p:sp>
      <p:sp>
        <p:nvSpPr>
          <p:cNvPr id="3" name="Content Placeholder 2"/>
          <p:cNvSpPr>
            <a:spLocks noGrp="1"/>
          </p:cNvSpPr>
          <p:nvPr>
            <p:ph idx="1"/>
          </p:nvPr>
        </p:nvSpPr>
        <p:spPr/>
        <p:txBody>
          <a:bodyPr/>
          <a:lstStyle/>
          <a:p>
            <a:endParaRPr lang="en-US" b="1" i="1" dirty="0" smtClean="0"/>
          </a:p>
          <a:p>
            <a:endParaRPr lang="en-US" b="1" i="1" dirty="0"/>
          </a:p>
          <a:p>
            <a:pPr marL="0" indent="0">
              <a:buNone/>
            </a:pPr>
            <a:r>
              <a:rPr lang="en-US" b="1" i="1" dirty="0" smtClean="0"/>
              <a:t>“</a:t>
            </a:r>
            <a:r>
              <a:rPr lang="en-US" b="1" i="1" dirty="0"/>
              <a:t>For their impacts on physics teaching nationally through Modeling Curriculum and Workshops, and for contributions to physics education research through Modeling Theory</a:t>
            </a:r>
            <a:r>
              <a:rPr lang="en-US" b="1" dirty="0"/>
              <a:t>.</a:t>
            </a:r>
            <a:r>
              <a:rPr lang="en-US" b="1" i="1" dirty="0"/>
              <a:t>”</a:t>
            </a:r>
            <a:endParaRPr lang="en-US" dirty="0"/>
          </a:p>
          <a:p>
            <a:endParaRPr lang="en-US" dirty="0"/>
          </a:p>
        </p:txBody>
      </p:sp>
    </p:spTree>
    <p:extLst>
      <p:ext uri="{BB962C8B-B14F-4D97-AF65-F5344CB8AC3E}">
        <p14:creationId xmlns:p14="http://schemas.microsoft.com/office/powerpoint/2010/main" val="210600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Colorado</a:t>
            </a:r>
            <a:r>
              <a:rPr lang="en-US" dirty="0" smtClean="0"/>
              <a:t> </a:t>
            </a:r>
            <a:r>
              <a:rPr lang="en-US" dirty="0" smtClean="0"/>
              <a:t>Summer </a:t>
            </a:r>
            <a:r>
              <a:rPr lang="en-US" dirty="0" smtClean="0"/>
              <a:t>2017 </a:t>
            </a:r>
            <a:r>
              <a:rPr lang="en-US" dirty="0" smtClean="0"/>
              <a:t>Workshops</a:t>
            </a:r>
            <a:endParaRPr lang="en-US" dirty="0"/>
          </a:p>
        </p:txBody>
      </p:sp>
      <p:sp>
        <p:nvSpPr>
          <p:cNvPr id="3" name="Content Placeholder 2"/>
          <p:cNvSpPr>
            <a:spLocks noGrp="1"/>
          </p:cNvSpPr>
          <p:nvPr>
            <p:ph idx="1"/>
          </p:nvPr>
        </p:nvSpPr>
        <p:spPr/>
        <p:txBody>
          <a:bodyPr/>
          <a:lstStyle/>
          <a:p>
            <a:r>
              <a:rPr lang="en-US" dirty="0" smtClean="0"/>
              <a:t>June </a:t>
            </a:r>
            <a:r>
              <a:rPr lang="en-US" dirty="0" smtClean="0"/>
              <a:t>19 – 30, 2017</a:t>
            </a:r>
            <a:endParaRPr lang="en-US" dirty="0" smtClean="0"/>
          </a:p>
          <a:p>
            <a:r>
              <a:rPr lang="en-US" dirty="0" err="1" smtClean="0"/>
              <a:t>ThinkSpace</a:t>
            </a:r>
            <a:r>
              <a:rPr lang="en-US" dirty="0" smtClean="0"/>
              <a:t> </a:t>
            </a:r>
            <a:r>
              <a:rPr lang="en-US" dirty="0"/>
              <a:t>- 455 S Pierce St., Lakewood, CO 80226</a:t>
            </a:r>
            <a:endParaRPr lang="en-US" dirty="0" smtClean="0"/>
          </a:p>
          <a:p>
            <a:r>
              <a:rPr lang="en-US" dirty="0" smtClean="0"/>
              <a:t>Physics </a:t>
            </a:r>
            <a:r>
              <a:rPr lang="en-US" dirty="0" smtClean="0"/>
              <a:t>I (mechanics) with </a:t>
            </a:r>
            <a:r>
              <a:rPr lang="en-US" dirty="0" smtClean="0"/>
              <a:t>Math</a:t>
            </a:r>
          </a:p>
          <a:p>
            <a:r>
              <a:rPr lang="en-US" smtClean="0"/>
              <a:t>Contact elegleiter@hotmail.com</a:t>
            </a:r>
            <a:endParaRPr lang="en-US" dirty="0" smtClean="0"/>
          </a:p>
        </p:txBody>
      </p:sp>
    </p:spTree>
    <p:extLst>
      <p:ext uri="{BB962C8B-B14F-4D97-AF65-F5344CB8AC3E}">
        <p14:creationId xmlns:p14="http://schemas.microsoft.com/office/powerpoint/2010/main" val="953340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is Modeling?</a:t>
            </a:r>
            <a:endParaRPr lang="en-US" dirty="0"/>
          </a:p>
        </p:txBody>
      </p:sp>
      <p:sp>
        <p:nvSpPr>
          <p:cNvPr id="13315" name="Text Placeholder 5"/>
          <p:cNvSpPr>
            <a:spLocks noGrp="1"/>
          </p:cNvSpPr>
          <p:nvPr>
            <p:ph type="body" idx="1"/>
          </p:nvPr>
        </p:nvSpPr>
        <p:spPr/>
        <p:txBody>
          <a:bodyPr/>
          <a:lstStyle/>
          <a:p>
            <a:endParaRPr lang="en-US" altLang="en-US" dirty="0" smtClean="0"/>
          </a:p>
        </p:txBody>
      </p:sp>
      <p:sp>
        <p:nvSpPr>
          <p:cNvPr id="4" name="Slide Number Placeholder 3"/>
          <p:cNvSpPr>
            <a:spLocks noGrp="1"/>
          </p:cNvSpPr>
          <p:nvPr>
            <p:ph type="sldNum" sz="quarter" idx="12"/>
          </p:nvPr>
        </p:nvSpPr>
        <p:spPr/>
        <p:txBody>
          <a:bodyPr/>
          <a:lstStyle/>
          <a:p>
            <a:pPr>
              <a:defRPr/>
            </a:pPr>
            <a:fld id="{33696771-6F1F-44F8-83E0-18A20B7A17D5}" type="slidenum">
              <a:rPr lang="en-US" smtClean="0"/>
              <a:pPr>
                <a:defRPr/>
              </a:pPr>
              <a:t>2</a:t>
            </a:fld>
            <a:endParaRPr lang="en-US" dirty="0"/>
          </a:p>
        </p:txBody>
      </p:sp>
    </p:spTree>
    <p:extLst>
      <p:ext uri="{BB962C8B-B14F-4D97-AF65-F5344CB8AC3E}">
        <p14:creationId xmlns:p14="http://schemas.microsoft.com/office/powerpoint/2010/main" val="1758167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Audience Question</a:t>
            </a:r>
            <a:endParaRPr lang="en-US" dirty="0"/>
          </a:p>
        </p:txBody>
      </p:sp>
      <p:sp>
        <p:nvSpPr>
          <p:cNvPr id="3" name="Content Placeholder 2"/>
          <p:cNvSpPr>
            <a:spLocks noGrp="1"/>
          </p:cNvSpPr>
          <p:nvPr>
            <p:ph idx="1"/>
          </p:nvPr>
        </p:nvSpPr>
        <p:spPr/>
        <p:txBody>
          <a:bodyPr/>
          <a:lstStyle/>
          <a:p>
            <a:pPr marL="0" indent="0">
              <a:buNone/>
            </a:pPr>
            <a:r>
              <a:rPr lang="en-US" sz="2800" dirty="0" smtClean="0"/>
              <a:t>How familiar are you with Modeling instruction?</a:t>
            </a:r>
          </a:p>
          <a:p>
            <a:pPr marL="0" indent="0">
              <a:buNone/>
            </a:pPr>
            <a:endParaRPr lang="en-US" sz="2800" dirty="0" smtClean="0"/>
          </a:p>
          <a:p>
            <a:pPr marL="274320" lvl="1" indent="0">
              <a:buNone/>
            </a:pPr>
            <a:r>
              <a:rPr lang="en-US" dirty="0" smtClean="0"/>
              <a:t>0 – never heard of it</a:t>
            </a:r>
          </a:p>
          <a:p>
            <a:pPr marL="274320" lvl="1" indent="0">
              <a:buNone/>
            </a:pPr>
            <a:r>
              <a:rPr lang="en-US" dirty="0" smtClean="0"/>
              <a:t>1 – have heard of it</a:t>
            </a:r>
          </a:p>
          <a:p>
            <a:pPr marL="274320" lvl="1" indent="0">
              <a:buNone/>
            </a:pPr>
            <a:r>
              <a:rPr lang="en-US" dirty="0" smtClean="0"/>
              <a:t>2. – know a little about it</a:t>
            </a:r>
          </a:p>
          <a:p>
            <a:pPr marL="274320" lvl="1" indent="0">
              <a:buNone/>
            </a:pPr>
            <a:r>
              <a:rPr lang="en-US" dirty="0" smtClean="0"/>
              <a:t>3. – </a:t>
            </a:r>
            <a:r>
              <a:rPr lang="en-US" dirty="0"/>
              <a:t>k</a:t>
            </a:r>
            <a:r>
              <a:rPr lang="en-US" dirty="0" smtClean="0"/>
              <a:t>now quite a bit about it</a:t>
            </a:r>
          </a:p>
          <a:p>
            <a:pPr marL="274320" lvl="1" indent="0">
              <a:buNone/>
            </a:pPr>
            <a:r>
              <a:rPr lang="en-US" dirty="0" smtClean="0"/>
              <a:t>4 – attended an introductory session </a:t>
            </a:r>
          </a:p>
          <a:p>
            <a:pPr marL="274320" lvl="1" indent="0">
              <a:buNone/>
            </a:pPr>
            <a:r>
              <a:rPr lang="en-US" dirty="0" smtClean="0"/>
              <a:t>5 – attended a Modeling workshop</a:t>
            </a:r>
            <a:endParaRPr lang="en-US" dirty="0"/>
          </a:p>
        </p:txBody>
      </p:sp>
    </p:spTree>
    <p:extLst>
      <p:ext uri="{BB962C8B-B14F-4D97-AF65-F5344CB8AC3E}">
        <p14:creationId xmlns:p14="http://schemas.microsoft.com/office/powerpoint/2010/main" val="77676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38200" y="228600"/>
            <a:ext cx="7772400" cy="1143000"/>
          </a:xfrm>
        </p:spPr>
        <p:txBody>
          <a:bodyPr/>
          <a:lstStyle/>
          <a:p>
            <a:pPr eaLnBrk="1" hangingPunct="1"/>
            <a:r>
              <a:rPr lang="en-US" altLang="en-US" dirty="0" smtClean="0"/>
              <a:t>Science and Modeling</a:t>
            </a:r>
          </a:p>
        </p:txBody>
      </p:sp>
      <p:sp>
        <p:nvSpPr>
          <p:cNvPr id="3" name="Content Placeholder 2"/>
          <p:cNvSpPr>
            <a:spLocks noGrp="1"/>
          </p:cNvSpPr>
          <p:nvPr>
            <p:ph idx="1"/>
          </p:nvPr>
        </p:nvSpPr>
        <p:spPr>
          <a:xfrm>
            <a:off x="762000" y="1371600"/>
            <a:ext cx="7772400" cy="4114800"/>
          </a:xfrm>
        </p:spPr>
        <p:txBody>
          <a:bodyPr>
            <a:normAutofit/>
          </a:bodyPr>
          <a:lstStyle/>
          <a:p>
            <a:pPr eaLnBrk="1" hangingPunct="1">
              <a:buFont typeface="Arial" charset="0"/>
              <a:buChar char="•"/>
            </a:pPr>
            <a:r>
              <a:rPr lang="en-US" altLang="en-US" dirty="0" smtClean="0"/>
              <a:t>Scientists construct and use </a:t>
            </a:r>
            <a:r>
              <a:rPr lang="en-US" altLang="en-US" i="1" dirty="0" smtClean="0"/>
              <a:t>shared</a:t>
            </a:r>
            <a:r>
              <a:rPr lang="en-US" altLang="en-US" dirty="0" smtClean="0"/>
              <a:t> models  to describe, explain, predict and control physical systems.</a:t>
            </a:r>
          </a:p>
          <a:p>
            <a:pPr eaLnBrk="1" hangingPunct="1"/>
            <a:r>
              <a:rPr lang="en-US" altLang="en-US" dirty="0" smtClean="0"/>
              <a:t>By making this process explicit, we help students to</a:t>
            </a:r>
          </a:p>
          <a:p>
            <a:pPr lvl="1" eaLnBrk="1" hangingPunct="1">
              <a:buFont typeface="Arial" charset="0"/>
              <a:buChar char="•"/>
            </a:pPr>
            <a:r>
              <a:rPr lang="en-US" altLang="en-US" dirty="0" smtClean="0"/>
              <a:t>Revise their mental schemata (models) in the light of experimental evidence and collaborative discourse</a:t>
            </a:r>
          </a:p>
          <a:p>
            <a:pPr lvl="1" eaLnBrk="1" hangingPunct="1">
              <a:buFont typeface="Arial" charset="0"/>
              <a:buChar char="•"/>
            </a:pPr>
            <a:r>
              <a:rPr lang="en-US" altLang="en-US" dirty="0" smtClean="0"/>
              <a:t>Understand the scientific process</a:t>
            </a:r>
          </a:p>
        </p:txBody>
      </p:sp>
      <p:sp>
        <p:nvSpPr>
          <p:cNvPr id="4" name="Slide Number Placeholder 3"/>
          <p:cNvSpPr>
            <a:spLocks noGrp="1"/>
          </p:cNvSpPr>
          <p:nvPr>
            <p:ph type="sldNum" sz="quarter" idx="12"/>
          </p:nvPr>
        </p:nvSpPr>
        <p:spPr/>
        <p:txBody>
          <a:bodyPr/>
          <a:lstStyle/>
          <a:p>
            <a:pPr>
              <a:defRPr/>
            </a:pPr>
            <a:fld id="{F1EBEBDA-CC16-4CF7-9140-A5E5AA253BE8}" type="slidenum">
              <a:rPr lang="en-US"/>
              <a:pPr>
                <a:defRPr/>
              </a:pPr>
              <a:t>4</a:t>
            </a:fld>
            <a:endParaRPr lang="en-US" dirty="0"/>
          </a:p>
        </p:txBody>
      </p:sp>
    </p:spTree>
    <p:extLst>
      <p:ext uri="{BB962C8B-B14F-4D97-AF65-F5344CB8AC3E}">
        <p14:creationId xmlns:p14="http://schemas.microsoft.com/office/powerpoint/2010/main" val="234088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62000" y="685800"/>
            <a:ext cx="8382000" cy="990600"/>
          </a:xfrm>
          <a:effectLst/>
        </p:spPr>
        <p:txBody>
          <a:bodyPr lIns="90487" tIns="44450" rIns="90487" bIns="44450" anchor="b">
            <a:normAutofit/>
          </a:bodyPr>
          <a:lstStyle/>
          <a:p>
            <a:pPr eaLnBrk="1" hangingPunct="1">
              <a:defRPr/>
            </a:pPr>
            <a:r>
              <a:rPr kumimoji="0" lang="en-US" sz="4800" dirty="0" smtClean="0">
                <a:effectLst>
                  <a:outerShdw blurRad="38100" dist="38100" dir="2700000" algn="tl">
                    <a:srgbClr val="000000"/>
                  </a:outerShdw>
                </a:effectLst>
              </a:rPr>
              <a:t>What Do We Mean by Model?</a:t>
            </a:r>
            <a:endParaRPr kumimoji="0" lang="en-US" sz="4800" dirty="0" smtClean="0"/>
          </a:p>
        </p:txBody>
      </p:sp>
      <p:sp>
        <p:nvSpPr>
          <p:cNvPr id="18435" name="Rectangle 3"/>
          <p:cNvSpPr>
            <a:spLocks noGrp="1" noChangeArrowheads="1"/>
          </p:cNvSpPr>
          <p:nvPr>
            <p:ph idx="1"/>
          </p:nvPr>
        </p:nvSpPr>
        <p:spPr>
          <a:xfrm>
            <a:off x="762000" y="4800600"/>
            <a:ext cx="7620000" cy="1066800"/>
          </a:xfrm>
          <a:effectLst/>
        </p:spPr>
        <p:txBody>
          <a:bodyPr lIns="90487" tIns="44450" rIns="90487" bIns="44450">
            <a:normAutofit/>
          </a:bodyPr>
          <a:lstStyle/>
          <a:p>
            <a:pPr eaLnBrk="1" hangingPunct="1">
              <a:defRPr/>
            </a:pPr>
            <a:endParaRPr kumimoji="0" lang="en-US" dirty="0" smtClean="0"/>
          </a:p>
        </p:txBody>
      </p:sp>
      <p:sp>
        <p:nvSpPr>
          <p:cNvPr id="5" name="Slide Number Placeholder 5"/>
          <p:cNvSpPr>
            <a:spLocks noGrp="1"/>
          </p:cNvSpPr>
          <p:nvPr>
            <p:ph type="sldNum" sz="quarter" idx="12"/>
          </p:nvPr>
        </p:nvSpPr>
        <p:spPr/>
        <p:txBody>
          <a:bodyPr/>
          <a:lstStyle/>
          <a:p>
            <a:pPr>
              <a:defRPr/>
            </a:pPr>
            <a:fld id="{A884F511-F980-40C5-9F1D-70D1E36B7D16}" type="slidenum">
              <a:rPr lang="en-US"/>
              <a:pPr>
                <a:defRPr/>
              </a:pPr>
              <a:t>5</a:t>
            </a:fld>
            <a:endParaRPr lang="en-US" dirty="0"/>
          </a:p>
        </p:txBody>
      </p:sp>
      <p:pic>
        <p:nvPicPr>
          <p:cNvPr id="6149"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0900" y="1943100"/>
            <a:ext cx="457200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0481290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381000"/>
            <a:ext cx="7162800" cy="847725"/>
          </a:xfrm>
        </p:spPr>
        <p:txBody>
          <a:bodyPr lIns="90487" tIns="44450" rIns="90487" bIns="44450" anchor="b">
            <a:normAutofit fontScale="90000"/>
          </a:bodyPr>
          <a:lstStyle/>
          <a:p>
            <a:pPr eaLnBrk="1" hangingPunct="1"/>
            <a:r>
              <a:rPr kumimoji="0" lang="en-US" altLang="en-US" dirty="0" smtClean="0"/>
              <a:t/>
            </a:r>
            <a:br>
              <a:rPr kumimoji="0" lang="en-US" altLang="en-US" dirty="0" smtClean="0"/>
            </a:br>
            <a:endParaRPr kumimoji="0" lang="en-US" altLang="en-US" dirty="0" smtClean="0"/>
          </a:p>
        </p:txBody>
      </p:sp>
      <p:sp>
        <p:nvSpPr>
          <p:cNvPr id="12291" name="Rectangle 3"/>
          <p:cNvSpPr>
            <a:spLocks noGrp="1" noChangeArrowheads="1"/>
          </p:cNvSpPr>
          <p:nvPr>
            <p:ph idx="1"/>
          </p:nvPr>
        </p:nvSpPr>
        <p:spPr>
          <a:xfrm>
            <a:off x="685800" y="1752600"/>
            <a:ext cx="7772400" cy="4495800"/>
          </a:xfrm>
          <a:effectLst/>
        </p:spPr>
        <p:txBody>
          <a:bodyPr lIns="90487" tIns="44450" rIns="90487" bIns="44450">
            <a:normAutofit fontScale="92500" lnSpcReduction="10000"/>
          </a:bodyPr>
          <a:lstStyle/>
          <a:p>
            <a:pPr eaLnBrk="1" hangingPunct="1">
              <a:lnSpc>
                <a:spcPct val="90000"/>
              </a:lnSpc>
              <a:defRPr/>
            </a:pPr>
            <a:r>
              <a:rPr kumimoji="0" lang="en-US" sz="2800" i="1" dirty="0" smtClean="0">
                <a:effectLst>
                  <a:outerShdw blurRad="38100" dist="38100" dir="2700000" algn="tl">
                    <a:srgbClr val="000000"/>
                  </a:outerShdw>
                </a:effectLst>
              </a:rPr>
              <a:t>Construct and use</a:t>
            </a:r>
            <a:r>
              <a:rPr kumimoji="0" lang="en-US" sz="2800" dirty="0" smtClean="0">
                <a:effectLst>
                  <a:outerShdw blurRad="38100" dist="38100" dir="2700000" algn="tl">
                    <a:srgbClr val="000000"/>
                  </a:outerShdw>
                </a:effectLst>
              </a:rPr>
              <a:t> </a:t>
            </a:r>
            <a:r>
              <a:rPr kumimoji="0" lang="en-US" sz="2800" b="1" dirty="0" smtClean="0">
                <a:effectLst>
                  <a:outerShdw blurRad="38100" dist="38100" dir="2700000" algn="tl">
                    <a:srgbClr val="000000"/>
                  </a:outerShdw>
                </a:effectLst>
              </a:rPr>
              <a:t>scientific models  </a:t>
            </a:r>
            <a:r>
              <a:rPr kumimoji="0" lang="en-US" sz="2800" dirty="0" smtClean="0">
                <a:effectLst>
                  <a:outerShdw blurRad="38100" dist="38100" dir="2700000" algn="tl">
                    <a:srgbClr val="000000"/>
                  </a:outerShdw>
                </a:effectLst>
              </a:rPr>
              <a:t>to describe, to explain, to predict and to control physical phenomena.</a:t>
            </a:r>
          </a:p>
          <a:p>
            <a:pPr eaLnBrk="1" hangingPunct="1">
              <a:lnSpc>
                <a:spcPct val="90000"/>
              </a:lnSpc>
              <a:defRPr/>
            </a:pPr>
            <a:r>
              <a:rPr kumimoji="0" lang="en-US" sz="2800" dirty="0" smtClean="0">
                <a:effectLst>
                  <a:outerShdw blurRad="38100" dist="38100" dir="2700000" algn="tl">
                    <a:srgbClr val="000000"/>
                  </a:outerShdw>
                </a:effectLst>
              </a:rPr>
              <a:t>Model physical objects and processes using diagrammatic, graphical and algebraic representations.</a:t>
            </a:r>
            <a:endParaRPr kumimoji="0" lang="en-US" sz="2400" dirty="0" smtClean="0">
              <a:effectLst>
                <a:outerShdw blurRad="38100" dist="38100" dir="2700000" algn="tl">
                  <a:srgbClr val="000000"/>
                </a:outerShdw>
              </a:effectLst>
            </a:endParaRPr>
          </a:p>
          <a:p>
            <a:pPr eaLnBrk="1" hangingPunct="1">
              <a:lnSpc>
                <a:spcPct val="90000"/>
              </a:lnSpc>
              <a:defRPr/>
            </a:pPr>
            <a:r>
              <a:rPr kumimoji="0" lang="en-US" sz="2800" dirty="0" smtClean="0">
                <a:effectLst>
                  <a:outerShdw blurRad="38100" dist="38100" dir="2700000" algn="tl">
                    <a:srgbClr val="000000"/>
                  </a:outerShdw>
                </a:effectLst>
              </a:rPr>
              <a:t>Recognize a small set of models as the </a:t>
            </a:r>
            <a:r>
              <a:rPr kumimoji="0" lang="en-US" sz="2800" i="1" dirty="0" smtClean="0">
                <a:effectLst>
                  <a:outerShdw blurRad="38100" dist="38100" dir="2700000" algn="tl">
                    <a:srgbClr val="000000"/>
                  </a:outerShdw>
                </a:effectLst>
              </a:rPr>
              <a:t>content core</a:t>
            </a:r>
            <a:r>
              <a:rPr kumimoji="0" lang="en-US" sz="2800" dirty="0" smtClean="0">
                <a:effectLst>
                  <a:outerShdw blurRad="38100" dist="38100" dir="2700000" algn="tl">
                    <a:srgbClr val="000000"/>
                  </a:outerShdw>
                </a:effectLst>
              </a:rPr>
              <a:t>.</a:t>
            </a:r>
          </a:p>
          <a:p>
            <a:pPr eaLnBrk="1" hangingPunct="1">
              <a:lnSpc>
                <a:spcPct val="90000"/>
              </a:lnSpc>
              <a:defRPr/>
            </a:pPr>
            <a:r>
              <a:rPr kumimoji="0" lang="en-US" sz="2800" dirty="0" smtClean="0">
                <a:effectLst>
                  <a:outerShdw blurRad="38100" dist="38100" dir="2700000" algn="tl">
                    <a:srgbClr val="000000"/>
                  </a:outerShdw>
                </a:effectLst>
              </a:rPr>
              <a:t>Evaluate scientific models through comparison with empirical data.</a:t>
            </a:r>
          </a:p>
          <a:p>
            <a:pPr eaLnBrk="1" hangingPunct="1">
              <a:lnSpc>
                <a:spcPct val="90000"/>
              </a:lnSpc>
              <a:defRPr/>
            </a:pPr>
            <a:r>
              <a:rPr kumimoji="0" lang="en-US" sz="2800" dirty="0" smtClean="0">
                <a:effectLst>
                  <a:outerShdw blurRad="38100" dist="38100" dir="2700000" algn="tl">
                    <a:srgbClr val="000000"/>
                  </a:outerShdw>
                </a:effectLst>
              </a:rPr>
              <a:t>View modeling as the </a:t>
            </a:r>
            <a:r>
              <a:rPr kumimoji="0" lang="en-US" sz="2800" i="1" dirty="0" smtClean="0">
                <a:effectLst>
                  <a:outerShdw blurRad="38100" dist="38100" dir="2700000" algn="tl">
                    <a:srgbClr val="000000"/>
                  </a:outerShdw>
                </a:effectLst>
              </a:rPr>
              <a:t>procedural core</a:t>
            </a:r>
            <a:r>
              <a:rPr kumimoji="0" lang="en-US" sz="2800" dirty="0" smtClean="0">
                <a:effectLst>
                  <a:outerShdw blurRad="38100" dist="38100" dir="2700000" algn="tl">
                    <a:srgbClr val="000000"/>
                  </a:outerShdw>
                </a:effectLst>
              </a:rPr>
              <a:t>  of scientific knowledge</a:t>
            </a:r>
          </a:p>
        </p:txBody>
      </p:sp>
      <p:sp>
        <p:nvSpPr>
          <p:cNvPr id="5" name="Slide Number Placeholder 5"/>
          <p:cNvSpPr>
            <a:spLocks noGrp="1"/>
          </p:cNvSpPr>
          <p:nvPr>
            <p:ph type="sldNum" sz="quarter" idx="12"/>
          </p:nvPr>
        </p:nvSpPr>
        <p:spPr/>
        <p:txBody>
          <a:bodyPr/>
          <a:lstStyle/>
          <a:p>
            <a:pPr>
              <a:defRPr/>
            </a:pPr>
            <a:fld id="{CA68091D-7606-4A93-950B-F1381AE39904}" type="slidenum">
              <a:rPr lang="en-US"/>
              <a:pPr>
                <a:defRPr/>
              </a:pPr>
              <a:t>6</a:t>
            </a:fld>
            <a:endParaRPr lang="en-US" dirty="0"/>
          </a:p>
        </p:txBody>
      </p:sp>
      <p:sp>
        <p:nvSpPr>
          <p:cNvPr id="12292" name="Rectangle 4"/>
          <p:cNvSpPr>
            <a:spLocks noChangeArrowheads="1"/>
          </p:cNvSpPr>
          <p:nvPr/>
        </p:nvSpPr>
        <p:spPr bwMode="auto">
          <a:xfrm>
            <a:off x="609600" y="527050"/>
            <a:ext cx="6148388" cy="830263"/>
          </a:xfrm>
          <a:prstGeom prst="rect">
            <a:avLst/>
          </a:prstGeom>
          <a:noFill/>
          <a:ln w="12700">
            <a:noFill/>
            <a:miter lim="800000"/>
            <a:headEnd/>
            <a:tailEnd/>
          </a:ln>
          <a:effectLst/>
        </p:spPr>
        <p:txBody>
          <a:bodyPr wrap="none">
            <a:spAutoFit/>
          </a:bodyPr>
          <a:lstStyle/>
          <a:p>
            <a:pPr>
              <a:defRPr/>
            </a:pPr>
            <a:r>
              <a:rPr lang="en-US" sz="4800" b="0" dirty="0">
                <a:solidFill>
                  <a:schemeClr val="tx2"/>
                </a:solidFill>
                <a:effectLst>
                  <a:outerShdw blurRad="38100" dist="38100" dir="2700000" algn="tl">
                    <a:srgbClr val="000000"/>
                  </a:outerShdw>
                </a:effectLst>
                <a:latin typeface="Futura" pitchFamily="1" charset="0"/>
                <a:ea typeface="+mn-ea"/>
              </a:rPr>
              <a:t>The Modeling Method</a:t>
            </a:r>
            <a:endParaRPr lang="en-US" sz="4000" dirty="0">
              <a:solidFill>
                <a:schemeClr val="tx2"/>
              </a:solidFill>
              <a:latin typeface="Arial" pitchFamily="34" charset="0"/>
              <a:ea typeface="+mn-ea"/>
            </a:endParaRPr>
          </a:p>
        </p:txBody>
      </p:sp>
    </p:spTree>
    <p:extLst>
      <p:ext uri="{BB962C8B-B14F-4D97-AF65-F5344CB8AC3E}">
        <p14:creationId xmlns:p14="http://schemas.microsoft.com/office/powerpoint/2010/main" val="19912902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0" end="0"/>
                                            </p:txEl>
                                          </p:spTgt>
                                        </p:tgtEl>
                                        <p:attrNameLst>
                                          <p:attrName>ppt_c</p:attrName>
                                        </p:attrNameLst>
                                      </p:cBhvr>
                                      <p:to>
                                        <a:schemeClr val="accent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1" end="1"/>
                                            </p:txEl>
                                          </p:spTgt>
                                        </p:tgtEl>
                                        <p:attrNameLst>
                                          <p:attrName>ppt_c</p:attrName>
                                        </p:attrNameLst>
                                      </p:cBhvr>
                                      <p:to>
                                        <a:schemeClr val="accent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2" end="2"/>
                                            </p:txEl>
                                          </p:spTgt>
                                        </p:tgtEl>
                                        <p:attrNameLst>
                                          <p:attrName>ppt_c</p:attrName>
                                        </p:attrNameLst>
                                      </p:cBhvr>
                                      <p:to>
                                        <a:schemeClr val="accent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3" end="3"/>
                                            </p:txEl>
                                          </p:spTgt>
                                        </p:tgtEl>
                                        <p:attrNameLst>
                                          <p:attrName>ppt_c</p:attrName>
                                        </p:attrNameLst>
                                      </p:cBhvr>
                                      <p:to>
                                        <a:schemeClr val="accent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685800"/>
            <a:ext cx="7772400" cy="904875"/>
          </a:xfrm>
          <a:effectLst/>
        </p:spPr>
        <p:txBody>
          <a:bodyPr lIns="90487" tIns="44450" rIns="90487" bIns="44450" anchor="b"/>
          <a:lstStyle/>
          <a:p>
            <a:pPr eaLnBrk="1" hangingPunct="1">
              <a:defRPr/>
            </a:pPr>
            <a:r>
              <a:rPr kumimoji="0" lang="en-US" sz="4800" dirty="0" smtClean="0">
                <a:effectLst>
                  <a:outerShdw blurRad="38100" dist="38100" dir="2700000" algn="tl">
                    <a:srgbClr val="000000"/>
                  </a:outerShdw>
                </a:effectLst>
              </a:rPr>
              <a:t>How to Teach it?</a:t>
            </a:r>
            <a:endParaRPr kumimoji="0" lang="en-US" sz="8000" b="1" dirty="0" smtClean="0"/>
          </a:p>
        </p:txBody>
      </p:sp>
      <p:sp>
        <p:nvSpPr>
          <p:cNvPr id="5" name="Slide Number Placeholder 5"/>
          <p:cNvSpPr>
            <a:spLocks noGrp="1"/>
          </p:cNvSpPr>
          <p:nvPr>
            <p:ph type="sldNum" sz="quarter" idx="12"/>
          </p:nvPr>
        </p:nvSpPr>
        <p:spPr/>
        <p:txBody>
          <a:bodyPr/>
          <a:lstStyle/>
          <a:p>
            <a:pPr>
              <a:defRPr/>
            </a:pPr>
            <a:fld id="{7C826951-FC90-455D-9EFB-A4DE28A40251}" type="slidenum">
              <a:rPr lang="en-US"/>
              <a:pPr>
                <a:defRPr/>
              </a:pPr>
              <a:t>7</a:t>
            </a:fld>
            <a:endParaRPr lang="en-US" dirty="0"/>
          </a:p>
        </p:txBody>
      </p:sp>
      <p:sp>
        <p:nvSpPr>
          <p:cNvPr id="12292" name="Rectangle 4"/>
          <p:cNvSpPr>
            <a:spLocks noChangeArrowheads="1"/>
          </p:cNvSpPr>
          <p:nvPr/>
        </p:nvSpPr>
        <p:spPr bwMode="auto">
          <a:xfrm>
            <a:off x="471488" y="66675"/>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nchor="b"/>
          <a:lstStyle>
            <a:lvl1pPr>
              <a:defRPr b="1">
                <a:solidFill>
                  <a:schemeClr val="tx1"/>
                </a:solidFill>
                <a:latin typeface="Book Antiqua" pitchFamily="18" charset="0"/>
                <a:ea typeface="ＭＳ Ｐゴシック" pitchFamily="34" charset="-128"/>
              </a:defRPr>
            </a:lvl1pPr>
            <a:lvl2pPr marL="742950" indent="-285750">
              <a:defRPr b="1">
                <a:solidFill>
                  <a:schemeClr val="tx1"/>
                </a:solidFill>
                <a:latin typeface="Book Antiqua" pitchFamily="18" charset="0"/>
                <a:ea typeface="ＭＳ Ｐゴシック" pitchFamily="34" charset="-128"/>
              </a:defRPr>
            </a:lvl2pPr>
            <a:lvl3pPr marL="1143000" indent="-228600">
              <a:defRPr b="1">
                <a:solidFill>
                  <a:schemeClr val="tx1"/>
                </a:solidFill>
                <a:latin typeface="Book Antiqua" pitchFamily="18" charset="0"/>
                <a:ea typeface="ＭＳ Ｐゴシック" pitchFamily="34" charset="-128"/>
              </a:defRPr>
            </a:lvl3pPr>
            <a:lvl4pPr marL="1600200" indent="-228600">
              <a:defRPr b="1">
                <a:solidFill>
                  <a:schemeClr val="tx1"/>
                </a:solidFill>
                <a:latin typeface="Book Antiqua" pitchFamily="18" charset="0"/>
                <a:ea typeface="ＭＳ Ｐゴシック" pitchFamily="34" charset="-128"/>
              </a:defRPr>
            </a:lvl4pPr>
            <a:lvl5pPr marL="2057400" indent="-228600">
              <a:defRPr b="1">
                <a:solidFill>
                  <a:schemeClr val="tx1"/>
                </a:solidFill>
                <a:latin typeface="Book Antiqua" pitchFamily="18"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Book Antiqua" pitchFamily="18" charset="0"/>
                <a:ea typeface="ＭＳ Ｐゴシック" pitchFamily="34" charset="-128"/>
              </a:defRPr>
            </a:lvl9pPr>
          </a:lstStyle>
          <a:p>
            <a:pPr>
              <a:lnSpc>
                <a:spcPct val="90000"/>
              </a:lnSpc>
            </a:pPr>
            <a:endParaRPr lang="en-US" altLang="en-US" sz="4800" dirty="0">
              <a:solidFill>
                <a:schemeClr val="tx2"/>
              </a:solidFill>
              <a:latin typeface="Arial" charset="0"/>
            </a:endParaRPr>
          </a:p>
        </p:txBody>
      </p:sp>
      <p:sp>
        <p:nvSpPr>
          <p:cNvPr id="22535" name="Rectangle 7"/>
          <p:cNvSpPr>
            <a:spLocks noChangeArrowheads="1"/>
          </p:cNvSpPr>
          <p:nvPr/>
        </p:nvSpPr>
        <p:spPr bwMode="auto">
          <a:xfrm>
            <a:off x="990600" y="1981200"/>
            <a:ext cx="7872413" cy="4035425"/>
          </a:xfrm>
          <a:prstGeom prst="rect">
            <a:avLst/>
          </a:prstGeom>
          <a:noFill/>
          <a:ln w="12700">
            <a:noFill/>
            <a:miter lim="800000"/>
            <a:headEnd/>
            <a:tailEnd/>
          </a:ln>
          <a:effectLst/>
        </p:spPr>
        <p:txBody>
          <a:bodyPr wrap="none">
            <a:spAutoFit/>
          </a:bodyPr>
          <a:lstStyle/>
          <a:p>
            <a:pPr>
              <a:lnSpc>
                <a:spcPct val="150000"/>
              </a:lnSpc>
              <a:spcBef>
                <a:spcPct val="30000"/>
              </a:spcBef>
              <a:defRPr/>
            </a:pPr>
            <a:r>
              <a:rPr lang="en-US" sz="2000" b="0" dirty="0">
                <a:latin typeface="Verdana" pitchFamily="34" charset="0"/>
                <a:ea typeface="+mn-ea"/>
              </a:rPr>
              <a:t>          </a:t>
            </a:r>
            <a:r>
              <a:rPr lang="en-US" sz="2400" b="0" dirty="0">
                <a:effectLst>
                  <a:outerShdw blurRad="38100" dist="38100" dir="2700000" algn="tl">
                    <a:srgbClr val="000000"/>
                  </a:outerShdw>
                </a:effectLst>
                <a:latin typeface="Verdana" pitchFamily="34" charset="0"/>
                <a:ea typeface="+mn-ea"/>
              </a:rPr>
              <a:t>constructivist    vs    transmissionist</a:t>
            </a:r>
          </a:p>
          <a:p>
            <a:pPr>
              <a:lnSpc>
                <a:spcPct val="150000"/>
              </a:lnSpc>
              <a:spcBef>
                <a:spcPct val="30000"/>
              </a:spcBef>
              <a:defRPr/>
            </a:pPr>
            <a:r>
              <a:rPr lang="en-US" sz="2400" b="0" dirty="0">
                <a:effectLst>
                  <a:outerShdw blurRad="38100" dist="38100" dir="2700000" algn="tl">
                    <a:srgbClr val="000000"/>
                  </a:outerShdw>
                </a:effectLst>
                <a:latin typeface="Verdana" pitchFamily="34" charset="0"/>
                <a:ea typeface="+mn-ea"/>
              </a:rPr>
              <a:t>cooperative inquiry    vs    lecture/demonstration</a:t>
            </a:r>
          </a:p>
          <a:p>
            <a:pPr>
              <a:lnSpc>
                <a:spcPct val="150000"/>
              </a:lnSpc>
              <a:defRPr/>
            </a:pPr>
            <a:r>
              <a:rPr lang="en-US" sz="2400" b="0" dirty="0">
                <a:effectLst>
                  <a:outerShdw blurRad="38100" dist="38100" dir="2700000" algn="tl">
                    <a:srgbClr val="000000"/>
                  </a:outerShdw>
                </a:effectLst>
                <a:latin typeface="Verdana" pitchFamily="34" charset="0"/>
                <a:ea typeface="+mn-ea"/>
              </a:rPr>
              <a:t>   student-centered    vs    teacher-centered</a:t>
            </a:r>
          </a:p>
          <a:p>
            <a:pPr>
              <a:lnSpc>
                <a:spcPct val="150000"/>
              </a:lnSpc>
              <a:defRPr/>
            </a:pPr>
            <a:r>
              <a:rPr lang="en-US" sz="2400" b="0" dirty="0">
                <a:effectLst>
                  <a:outerShdw blurRad="38100" dist="38100" dir="2700000" algn="tl">
                    <a:srgbClr val="000000"/>
                  </a:outerShdw>
                </a:effectLst>
                <a:latin typeface="Verdana" pitchFamily="34" charset="0"/>
                <a:ea typeface="+mn-ea"/>
              </a:rPr>
              <a:t>active engagement    vs    passive reception    </a:t>
            </a:r>
          </a:p>
          <a:p>
            <a:pPr>
              <a:lnSpc>
                <a:spcPct val="150000"/>
              </a:lnSpc>
              <a:defRPr/>
            </a:pPr>
            <a:r>
              <a:rPr lang="en-US" sz="2400" b="0" dirty="0">
                <a:effectLst>
                  <a:outerShdw blurRad="38100" dist="38100" dir="2700000" algn="tl">
                    <a:srgbClr val="000000"/>
                  </a:outerShdw>
                </a:effectLst>
                <a:latin typeface="Verdana" pitchFamily="34" charset="0"/>
                <a:ea typeface="+mn-ea"/>
              </a:rPr>
              <a:t>       student activity   vs    teacher demonstration</a:t>
            </a:r>
          </a:p>
          <a:p>
            <a:pPr>
              <a:lnSpc>
                <a:spcPct val="150000"/>
              </a:lnSpc>
              <a:defRPr/>
            </a:pPr>
            <a:r>
              <a:rPr lang="en-US" sz="2400" b="0" dirty="0">
                <a:effectLst>
                  <a:outerShdw blurRad="38100" dist="38100" dir="2700000" algn="tl">
                    <a:srgbClr val="000000"/>
                  </a:outerShdw>
                </a:effectLst>
                <a:latin typeface="Verdana" pitchFamily="34" charset="0"/>
                <a:ea typeface="+mn-ea"/>
              </a:rPr>
              <a:t>student articulation    vs    teacher presentation</a:t>
            </a:r>
          </a:p>
          <a:p>
            <a:pPr>
              <a:lnSpc>
                <a:spcPct val="150000"/>
              </a:lnSpc>
              <a:defRPr/>
            </a:pPr>
            <a:r>
              <a:rPr lang="en-US" sz="2400" b="0" dirty="0">
                <a:effectLst>
                  <a:outerShdw blurRad="38100" dist="38100" dir="2700000" algn="tl">
                    <a:srgbClr val="000000"/>
                  </a:outerShdw>
                </a:effectLst>
                <a:latin typeface="Verdana" pitchFamily="34" charset="0"/>
                <a:ea typeface="+mn-ea"/>
              </a:rPr>
              <a:t>              lab-based    vs    textbook-based</a:t>
            </a:r>
            <a:endParaRPr lang="en-US" sz="2000" b="0" dirty="0">
              <a:latin typeface="Verdana" pitchFamily="34" charset="0"/>
              <a:ea typeface="+mn-ea"/>
            </a:endParaRPr>
          </a:p>
        </p:txBody>
      </p:sp>
    </p:spTree>
    <p:extLst>
      <p:ext uri="{BB962C8B-B14F-4D97-AF65-F5344CB8AC3E}">
        <p14:creationId xmlns:p14="http://schemas.microsoft.com/office/powerpoint/2010/main" val="394276832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The Modeling Cycle</a:t>
            </a:r>
            <a:endParaRPr lang="en-US" dirty="0"/>
          </a:p>
        </p:txBody>
      </p:sp>
      <p:sp>
        <p:nvSpPr>
          <p:cNvPr id="13315" name="Text Placeholder 5"/>
          <p:cNvSpPr>
            <a:spLocks noGrp="1"/>
          </p:cNvSpPr>
          <p:nvPr>
            <p:ph type="body" idx="1"/>
          </p:nvPr>
        </p:nvSpPr>
        <p:spPr/>
        <p:txBody>
          <a:bodyPr/>
          <a:lstStyle/>
          <a:p>
            <a:endParaRPr lang="en-US" altLang="en-US" dirty="0" smtClean="0"/>
          </a:p>
        </p:txBody>
      </p:sp>
      <p:sp>
        <p:nvSpPr>
          <p:cNvPr id="4" name="Slide Number Placeholder 3"/>
          <p:cNvSpPr>
            <a:spLocks noGrp="1"/>
          </p:cNvSpPr>
          <p:nvPr>
            <p:ph type="sldNum" sz="quarter" idx="12"/>
          </p:nvPr>
        </p:nvSpPr>
        <p:spPr/>
        <p:txBody>
          <a:bodyPr/>
          <a:lstStyle/>
          <a:p>
            <a:pPr>
              <a:defRPr/>
            </a:pPr>
            <a:fld id="{33696771-6F1F-44F8-83E0-18A20B7A17D5}" type="slidenum">
              <a:rPr lang="en-US" smtClean="0"/>
              <a:pPr>
                <a:defRPr/>
              </a:pPr>
              <a:t>8</a:t>
            </a:fld>
            <a:endParaRPr lang="en-US" dirty="0"/>
          </a:p>
        </p:txBody>
      </p:sp>
    </p:spTree>
    <p:extLst>
      <p:ext uri="{BB962C8B-B14F-4D97-AF65-F5344CB8AC3E}">
        <p14:creationId xmlns:p14="http://schemas.microsoft.com/office/powerpoint/2010/main" val="401594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dirty="0" smtClean="0"/>
              <a:t>I - Model Development</a:t>
            </a:r>
            <a:endParaRPr lang="en-US" altLang="en-US" sz="4800" dirty="0" smtClean="0"/>
          </a:p>
        </p:txBody>
      </p:sp>
      <p:sp>
        <p:nvSpPr>
          <p:cNvPr id="14339" name="Rectangle 3"/>
          <p:cNvSpPr>
            <a:spLocks noGrp="1" noChangeArrowheads="1"/>
          </p:cNvSpPr>
          <p:nvPr>
            <p:ph idx="1"/>
          </p:nvPr>
        </p:nvSpPr>
        <p:spPr/>
        <p:txBody>
          <a:bodyPr>
            <a:normAutofit/>
          </a:bodyPr>
          <a:lstStyle/>
          <a:p>
            <a:pPr eaLnBrk="1" hangingPunct="1"/>
            <a:r>
              <a:rPr lang="en-US" altLang="en-US" sz="3600" dirty="0" smtClean="0"/>
              <a:t>Students in cooperative groups</a:t>
            </a:r>
          </a:p>
          <a:p>
            <a:pPr lvl="1" eaLnBrk="1" hangingPunct="1"/>
            <a:r>
              <a:rPr lang="en-US" altLang="en-US" sz="2400" dirty="0" smtClean="0"/>
              <a:t>design and perform experiments.</a:t>
            </a:r>
          </a:p>
          <a:p>
            <a:pPr lvl="1" eaLnBrk="1" hangingPunct="1"/>
            <a:r>
              <a:rPr lang="en-US" altLang="en-US" sz="2400" dirty="0" smtClean="0"/>
              <a:t>formulate functional relationship between variables.</a:t>
            </a:r>
          </a:p>
          <a:p>
            <a:pPr lvl="1" eaLnBrk="1" hangingPunct="1"/>
            <a:r>
              <a:rPr lang="en-US" altLang="en-US" sz="2400" dirty="0" smtClean="0"/>
              <a:t>evaluate “fit” to data.</a:t>
            </a:r>
          </a:p>
          <a:p>
            <a:pPr eaLnBrk="1" hangingPunct="1"/>
            <a:r>
              <a:rPr lang="en-US" altLang="en-US" sz="3600" dirty="0" smtClean="0"/>
              <a:t>Post-lab analysis</a:t>
            </a:r>
          </a:p>
          <a:p>
            <a:pPr lvl="1" eaLnBrk="1" hangingPunct="1"/>
            <a:r>
              <a:rPr lang="en-US" altLang="en-US" sz="2400" dirty="0" smtClean="0"/>
              <a:t>whiteboard presentation of student findings</a:t>
            </a:r>
          </a:p>
          <a:p>
            <a:pPr lvl="1" eaLnBrk="1" hangingPunct="1"/>
            <a:r>
              <a:rPr lang="en-US" altLang="en-US" sz="2400" dirty="0" smtClean="0"/>
              <a:t>multiple representations</a:t>
            </a:r>
          </a:p>
          <a:p>
            <a:pPr lvl="1" eaLnBrk="1" hangingPunct="1"/>
            <a:r>
              <a:rPr lang="en-US" altLang="en-US" sz="2400" dirty="0" smtClean="0"/>
              <a:t>justification of conclusions</a:t>
            </a:r>
            <a:endParaRPr lang="en-US" altLang="en-US" dirty="0" smtClean="0"/>
          </a:p>
        </p:txBody>
      </p:sp>
    </p:spTree>
    <p:extLst>
      <p:ext uri="{BB962C8B-B14F-4D97-AF65-F5344CB8AC3E}">
        <p14:creationId xmlns:p14="http://schemas.microsoft.com/office/powerpoint/2010/main" val="3440757156"/>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2613</TotalTime>
  <Words>927</Words>
  <Application>Microsoft Office PowerPoint</Application>
  <PresentationFormat>On-screen Show (4:3)</PresentationFormat>
  <Paragraphs>101</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A Modeling Approach to Physics Teaching</vt:lpstr>
      <vt:lpstr>What is Modeling?</vt:lpstr>
      <vt:lpstr>Audience Question</vt:lpstr>
      <vt:lpstr>Science and Modeling</vt:lpstr>
      <vt:lpstr>What Do We Mean by Model?</vt:lpstr>
      <vt:lpstr> </vt:lpstr>
      <vt:lpstr>How to Teach it?</vt:lpstr>
      <vt:lpstr>The Modeling Cycle</vt:lpstr>
      <vt:lpstr>I - Model Development</vt:lpstr>
      <vt:lpstr>II - Model Deployment</vt:lpstr>
      <vt:lpstr>Growth of Modeling </vt:lpstr>
      <vt:lpstr>Growth of Modeling</vt:lpstr>
      <vt:lpstr>CUMULATIVE STATISTICS  2013</vt:lpstr>
      <vt:lpstr> APS 2014 Excellence in Physics Education Award</vt:lpstr>
      <vt:lpstr>Colorado Summer 2017 Workshops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Modeling Approach to Physics Teaching</dc:title>
  <dc:creator>Earl</dc:creator>
  <cp:lastModifiedBy>Earl</cp:lastModifiedBy>
  <cp:revision>13</cp:revision>
  <dcterms:created xsi:type="dcterms:W3CDTF">2013-10-03T14:01:19Z</dcterms:created>
  <dcterms:modified xsi:type="dcterms:W3CDTF">2017-04-29T12:37:49Z</dcterms:modified>
</cp:coreProperties>
</file>