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3" r:id="rId5"/>
    <p:sldId id="284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0E58-AA03-40BA-BEF8-E7080AA41A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4C2D-D425-42BA-AF1C-34FF35F0E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2438400"/>
          </a:xfrm>
        </p:spPr>
        <p:txBody>
          <a:bodyPr>
            <a:noAutofit/>
          </a:bodyPr>
          <a:lstStyle/>
          <a:p>
            <a:r>
              <a:rPr lang="en-US" sz="4000" b="1" dirty="0"/>
              <a:t>How Physics, Psychology, Philosophy, and Science Can Save All </a:t>
            </a:r>
            <a:r>
              <a:rPr lang="en-US" sz="4000" b="1" dirty="0" smtClean="0"/>
              <a:t>Mankind:</a:t>
            </a:r>
            <a:br>
              <a:rPr lang="en-US" sz="4000" b="1" dirty="0" smtClean="0"/>
            </a:br>
            <a:r>
              <a:rPr lang="en-US" sz="4000" b="1" dirty="0" smtClean="0"/>
              <a:t>A Humble Presentation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Craig A. Foster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United States Air Force Academy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3" y="248453"/>
            <a:ext cx="8839200" cy="838200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What is Pseudoscience?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673" y="1371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Pseudoscience promotes scientific claims even while the claims have no scientific reliability.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3" y="3276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3" y="3276600"/>
            <a:ext cx="4229100" cy="301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3537624" y="4494790"/>
            <a:ext cx="2050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Pseudoscience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838200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Pseudoscience: Common Themes</a:t>
            </a:r>
            <a:endParaRPr lang="en-US" sz="48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1066800"/>
            <a:ext cx="89154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800" b="1" dirty="0"/>
              <a:t>Pseudoscience </a:t>
            </a:r>
            <a:r>
              <a:rPr lang="en-US" sz="2800" b="1" dirty="0" smtClean="0"/>
              <a:t>often…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relies </a:t>
            </a:r>
            <a:r>
              <a:rPr lang="en-US" sz="2800" b="1" dirty="0"/>
              <a:t>on non-representative anecdotes to justify its </a:t>
            </a:r>
            <a:r>
              <a:rPr lang="en-US" sz="2800" b="1" dirty="0" smtClean="0"/>
              <a:t>claims.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exhibits </a:t>
            </a:r>
            <a:r>
              <a:rPr lang="en-US" sz="2800" b="1" dirty="0"/>
              <a:t>a disregard for refuting information</a:t>
            </a:r>
            <a:r>
              <a:rPr lang="en-US" sz="28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claims </a:t>
            </a:r>
            <a:r>
              <a:rPr lang="en-US" sz="2800" b="1" dirty="0"/>
              <a:t>that it is treated unfairly.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argues </a:t>
            </a:r>
            <a:r>
              <a:rPr lang="en-US" sz="2800" b="1" dirty="0"/>
              <a:t>that one should believe a claim because an authority says the claim is </a:t>
            </a:r>
            <a:r>
              <a:rPr lang="en-US" sz="2800" b="1" dirty="0" smtClean="0"/>
              <a:t>true.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structures </a:t>
            </a:r>
            <a:r>
              <a:rPr lang="en-US" sz="2800" b="1" dirty="0"/>
              <a:t>its theories so they can only be </a:t>
            </a:r>
            <a:r>
              <a:rPr lang="en-US" sz="2800" b="1" dirty="0" smtClean="0"/>
              <a:t>confirmed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tries </a:t>
            </a:r>
            <a:r>
              <a:rPr lang="en-US" sz="2800" b="1" dirty="0"/>
              <a:t>to appear </a:t>
            </a:r>
            <a:r>
              <a:rPr lang="en-US" sz="2800" b="1" dirty="0" smtClean="0"/>
              <a:t>scientific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lacks </a:t>
            </a:r>
            <a:r>
              <a:rPr lang="en-US" sz="2800" b="1" dirty="0"/>
              <a:t>an explanatory </a:t>
            </a:r>
            <a:r>
              <a:rPr lang="en-US" sz="2800" b="1" dirty="0" smtClean="0"/>
              <a:t>mechanism</a:t>
            </a:r>
            <a:r>
              <a:rPr lang="en-US" sz="28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promotes </a:t>
            </a:r>
            <a:r>
              <a:rPr lang="en-US" sz="2800" b="1" dirty="0"/>
              <a:t>claims that have small effect sizes</a:t>
            </a:r>
            <a:r>
              <a:rPr lang="en-US" sz="2800" dirty="0" smtClean="0"/>
              <a:t>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5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600200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Climate Change Denial:</a:t>
            </a:r>
            <a:br>
              <a:rPr lang="en-US" sz="4800" b="1" u="sng" dirty="0" smtClean="0"/>
            </a:br>
            <a:r>
              <a:rPr lang="en-US" sz="4800" b="1" u="sng" dirty="0" smtClean="0"/>
              <a:t>Common Themes</a:t>
            </a:r>
            <a:endParaRPr lang="en-US" sz="48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988" y="2057400"/>
            <a:ext cx="8779412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Exhibits </a:t>
            </a:r>
            <a:r>
              <a:rPr lang="en-US" sz="3200" b="1" dirty="0"/>
              <a:t>a disregard for refuting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Claims that </a:t>
            </a:r>
            <a:r>
              <a:rPr lang="en-US" sz="3200" b="1" dirty="0"/>
              <a:t>it is treated unfairly.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Works to undermine the authority of science.</a:t>
            </a:r>
            <a:endParaRPr lang="en-US" sz="3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Promotes a claim with a small </a:t>
            </a:r>
            <a:r>
              <a:rPr lang="en-US" sz="3200" b="1"/>
              <a:t>effect </a:t>
            </a:r>
            <a:r>
              <a:rPr lang="en-US" sz="3200" b="1" smtClean="0"/>
              <a:t>size (with </a:t>
            </a:r>
            <a:r>
              <a:rPr lang="en-US" sz="3200" b="1" smtClean="0"/>
              <a:t>a </a:t>
            </a:r>
            <a:r>
              <a:rPr lang="en-US" sz="3200" b="1" smtClean="0"/>
              <a:t>twist).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472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838200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Persuasion: Recommendations</a:t>
            </a:r>
            <a:endParaRPr lang="en-US" sz="48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11430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Know your audience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Moderate disagreement = greatest attitude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Persuasion occurs through two 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Cue #1: Liking</a:t>
            </a:r>
            <a:endParaRPr lang="en-US" sz="28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Cue #2: Credibility</a:t>
            </a:r>
            <a:endParaRPr lang="en-US" sz="28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Familiarity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Outreach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Critical thinking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Defeasibility</a:t>
            </a:r>
          </a:p>
          <a:p>
            <a:pPr marL="514350" lvl="0" indent="-514350">
              <a:buFont typeface="+mj-lt"/>
              <a:buAutoNum type="arabicPeriod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Distanced perspective</a:t>
            </a:r>
          </a:p>
        </p:txBody>
      </p:sp>
    </p:spTree>
    <p:extLst>
      <p:ext uri="{BB962C8B-B14F-4D97-AF65-F5344CB8AC3E}">
        <p14:creationId xmlns:p14="http://schemas.microsoft.com/office/powerpoint/2010/main" val="26093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915400" cy="14478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Thank You!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4345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191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How Physics, Psychology, Philosophy, and Science Can Save All Mankind: A Humble Presentation</vt:lpstr>
      <vt:lpstr>What is Pseudoscience?</vt:lpstr>
      <vt:lpstr>Pseudoscience: Common Themes</vt:lpstr>
      <vt:lpstr>Climate Change Denial: Common Themes</vt:lpstr>
      <vt:lpstr>Persuasion: Recommendations</vt:lpstr>
      <vt:lpstr>Thank You!</vt:lpstr>
    </vt:vector>
  </TitlesOfParts>
  <Company>USAFA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Craig.Foster</dc:creator>
  <cp:lastModifiedBy>Test</cp:lastModifiedBy>
  <cp:revision>69</cp:revision>
  <dcterms:created xsi:type="dcterms:W3CDTF">2009-08-05T15:22:04Z</dcterms:created>
  <dcterms:modified xsi:type="dcterms:W3CDTF">2017-04-28T20:23:31Z</dcterms:modified>
</cp:coreProperties>
</file>