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6" r:id="rId2"/>
    <p:sldId id="260" r:id="rId3"/>
    <p:sldId id="261" r:id="rId4"/>
    <p:sldId id="270" r:id="rId5"/>
    <p:sldId id="268" r:id="rId6"/>
    <p:sldId id="257" r:id="rId7"/>
    <p:sldId id="262" r:id="rId8"/>
    <p:sldId id="263" r:id="rId9"/>
    <p:sldId id="267" r:id="rId10"/>
    <p:sldId id="269" r:id="rId11"/>
    <p:sldId id="264" r:id="rId12"/>
    <p:sldId id="265"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56E051-91A7-D446-85E7-95AF95FD5AFC}" type="datetimeFigureOut">
              <a:rPr lang="en-US" smtClean="0"/>
              <a:t>4/22/16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44F81CB-2C9E-044E-9A97-72507EB8D299}" type="slidenum">
              <a:rPr lang="en-US" smtClean="0"/>
              <a:t>‹#›</a:t>
            </a:fld>
            <a:endParaRPr lang="en-US"/>
          </a:p>
        </p:txBody>
      </p:sp>
    </p:spTree>
    <p:extLst>
      <p:ext uri="{BB962C8B-B14F-4D97-AF65-F5344CB8AC3E}">
        <p14:creationId xmlns:p14="http://schemas.microsoft.com/office/powerpoint/2010/main" val="1636839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22CA8-E043-E84E-9B9C-072E86109710}"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273167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22CA8-E043-E84E-9B9C-072E86109710}"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308009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22CA8-E043-E84E-9B9C-072E86109710}"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44194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22CA8-E043-E84E-9B9C-072E86109710}"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210413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22CA8-E043-E84E-9B9C-072E86109710}" type="datetimeFigureOut">
              <a:rPr lang="en-US" smtClean="0"/>
              <a:t>4/22/16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421980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22CA8-E043-E84E-9B9C-072E86109710}"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356177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22CA8-E043-E84E-9B9C-072E86109710}" type="datetimeFigureOut">
              <a:rPr lang="en-US" smtClean="0"/>
              <a:t>4/22/16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308897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22CA8-E043-E84E-9B9C-072E86109710}" type="datetimeFigureOut">
              <a:rPr lang="en-US" smtClean="0"/>
              <a:t>4/22/16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95975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22CA8-E043-E84E-9B9C-072E86109710}" type="datetimeFigureOut">
              <a:rPr lang="en-US" smtClean="0"/>
              <a:t>4/22/16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51471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22CA8-E043-E84E-9B9C-072E86109710}"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242635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22CA8-E043-E84E-9B9C-072E86109710}" type="datetimeFigureOut">
              <a:rPr lang="en-US" smtClean="0"/>
              <a:t>4/22/16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90E-6E72-814A-A335-27C32A91EA5A}" type="slidenum">
              <a:rPr lang="en-US" smtClean="0"/>
              <a:t>‹#›</a:t>
            </a:fld>
            <a:endParaRPr lang="en-US"/>
          </a:p>
        </p:txBody>
      </p:sp>
    </p:spTree>
    <p:extLst>
      <p:ext uri="{BB962C8B-B14F-4D97-AF65-F5344CB8AC3E}">
        <p14:creationId xmlns:p14="http://schemas.microsoft.com/office/powerpoint/2010/main" val="1804534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22CA8-E043-E84E-9B9C-072E86109710}" type="datetimeFigureOut">
              <a:rPr lang="en-US" smtClean="0"/>
              <a:t>4/22/16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390E-6E72-814A-A335-27C32A91EA5A}" type="slidenum">
              <a:rPr lang="en-US" smtClean="0"/>
              <a:t>‹#›</a:t>
            </a:fld>
            <a:endParaRPr lang="en-US"/>
          </a:p>
        </p:txBody>
      </p:sp>
    </p:spTree>
    <p:extLst>
      <p:ext uri="{BB962C8B-B14F-4D97-AF65-F5344CB8AC3E}">
        <p14:creationId xmlns:p14="http://schemas.microsoft.com/office/powerpoint/2010/main" val="284694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5922"/>
            <a:ext cx="7772400" cy="1892178"/>
          </a:xfrm>
        </p:spPr>
        <p:txBody>
          <a:bodyPr>
            <a:normAutofit/>
          </a:bodyPr>
          <a:lstStyle/>
          <a:p>
            <a:r>
              <a:rPr lang="en-US" sz="3600" dirty="0" smtClean="0"/>
              <a:t>Just-in-Time Teaching (JITT)</a:t>
            </a:r>
            <a:br>
              <a:rPr lang="en-US" sz="3600" dirty="0" smtClean="0"/>
            </a:br>
            <a:r>
              <a:rPr lang="en-US" sz="3600" dirty="0" smtClean="0"/>
              <a:t>in different environments</a:t>
            </a:r>
            <a:endParaRPr lang="en-US" sz="3600" dirty="0"/>
          </a:p>
        </p:txBody>
      </p:sp>
      <p:sp>
        <p:nvSpPr>
          <p:cNvPr id="4" name="TextBox 3"/>
          <p:cNvSpPr txBox="1"/>
          <p:nvPr/>
        </p:nvSpPr>
        <p:spPr>
          <a:xfrm>
            <a:off x="2546266" y="2724810"/>
            <a:ext cx="4339800" cy="1323439"/>
          </a:xfrm>
          <a:prstGeom prst="rect">
            <a:avLst/>
          </a:prstGeom>
          <a:noFill/>
        </p:spPr>
        <p:txBody>
          <a:bodyPr wrap="none" rtlCol="0">
            <a:spAutoFit/>
          </a:bodyPr>
          <a:lstStyle/>
          <a:p>
            <a:pPr algn="ctr"/>
            <a:r>
              <a:rPr lang="en-US" sz="3200" b="1" dirty="0" smtClean="0"/>
              <a:t>Tom Christensen</a:t>
            </a:r>
          </a:p>
          <a:p>
            <a:pPr algn="ctr"/>
            <a:endParaRPr lang="en-US" sz="2400" dirty="0"/>
          </a:p>
          <a:p>
            <a:pPr algn="ctr"/>
            <a:r>
              <a:rPr lang="en-US" sz="2400" dirty="0" smtClean="0"/>
              <a:t>Professor, Department of Physics</a:t>
            </a:r>
            <a:endParaRPr lang="en-US" sz="2400" dirty="0"/>
          </a:p>
        </p:txBody>
      </p:sp>
      <p:pic>
        <p:nvPicPr>
          <p:cNvPr id="9" name="Picture 8" descr="Macintosh HD:Users:jfoster2:Desktop:UCCS Brand Materials 2012:outputs:UCCS Signatur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4962" y="4600347"/>
            <a:ext cx="5612399" cy="775327"/>
          </a:xfrm>
          <a:prstGeom prst="rect">
            <a:avLst/>
          </a:prstGeom>
          <a:noFill/>
          <a:ln>
            <a:noFill/>
          </a:ln>
        </p:spPr>
      </p:pic>
      <p:sp>
        <p:nvSpPr>
          <p:cNvPr id="6" name="TextBox 5"/>
          <p:cNvSpPr txBox="1"/>
          <p:nvPr/>
        </p:nvSpPr>
        <p:spPr>
          <a:xfrm>
            <a:off x="334347" y="6174967"/>
            <a:ext cx="3081230" cy="369332"/>
          </a:xfrm>
          <a:prstGeom prst="rect">
            <a:avLst/>
          </a:prstGeom>
          <a:noFill/>
        </p:spPr>
        <p:txBody>
          <a:bodyPr wrap="none" rtlCol="0">
            <a:spAutoFit/>
          </a:bodyPr>
          <a:lstStyle/>
          <a:p>
            <a:r>
              <a:rPr lang="en-US" dirty="0" smtClean="0"/>
              <a:t>AAPT – CO-WY    April 23, 2016</a:t>
            </a:r>
            <a:endParaRPr lang="en-US" dirty="0"/>
          </a:p>
        </p:txBody>
      </p:sp>
    </p:spTree>
    <p:extLst>
      <p:ext uri="{BB962C8B-B14F-4D97-AF65-F5344CB8AC3E}">
        <p14:creationId xmlns:p14="http://schemas.microsoft.com/office/powerpoint/2010/main" val="148708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85" y="-15420"/>
            <a:ext cx="3397596" cy="761076"/>
          </a:xfrm>
        </p:spPr>
        <p:txBody>
          <a:bodyPr>
            <a:normAutofit fontScale="90000"/>
          </a:bodyPr>
          <a:lstStyle/>
          <a:p>
            <a:r>
              <a:rPr lang="en-US" dirty="0" smtClean="0"/>
              <a:t>Thank You!</a:t>
            </a:r>
            <a:endParaRPr lang="en-US" dirty="0"/>
          </a:p>
        </p:txBody>
      </p:sp>
      <p:pic>
        <p:nvPicPr>
          <p:cNvPr id="5" name="Picture 4"/>
          <p:cNvPicPr>
            <a:picLocks noChangeAspect="1"/>
          </p:cNvPicPr>
          <p:nvPr/>
        </p:nvPicPr>
        <p:blipFill>
          <a:blip r:embed="rId2"/>
          <a:stretch>
            <a:fillRect/>
          </a:stretch>
        </p:blipFill>
        <p:spPr>
          <a:xfrm>
            <a:off x="6406946" y="0"/>
            <a:ext cx="2737054" cy="4105581"/>
          </a:xfrm>
          <a:prstGeom prst="rect">
            <a:avLst/>
          </a:prstGeom>
        </p:spPr>
      </p:pic>
      <p:pic>
        <p:nvPicPr>
          <p:cNvPr id="6" name="Picture 5"/>
          <p:cNvPicPr>
            <a:picLocks noChangeAspect="1"/>
          </p:cNvPicPr>
          <p:nvPr/>
        </p:nvPicPr>
        <p:blipFill>
          <a:blip r:embed="rId3"/>
          <a:stretch>
            <a:fillRect/>
          </a:stretch>
        </p:blipFill>
        <p:spPr>
          <a:xfrm>
            <a:off x="279651" y="884433"/>
            <a:ext cx="4590935" cy="3056891"/>
          </a:xfrm>
          <a:prstGeom prst="rect">
            <a:avLst/>
          </a:prstGeom>
        </p:spPr>
      </p:pic>
      <p:pic>
        <p:nvPicPr>
          <p:cNvPr id="4" name="Picture 3" descr="UCCS 7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248" y="4239539"/>
            <a:ext cx="3735452" cy="2490302"/>
          </a:xfrm>
          <a:prstGeom prst="rect">
            <a:avLst/>
          </a:prstGeom>
        </p:spPr>
      </p:pic>
      <p:pic>
        <p:nvPicPr>
          <p:cNvPr id="7" name="Picture 6"/>
          <p:cNvPicPr>
            <a:picLocks noChangeAspect="1"/>
          </p:cNvPicPr>
          <p:nvPr/>
        </p:nvPicPr>
        <p:blipFill>
          <a:blip r:embed="rId5"/>
          <a:stretch>
            <a:fillRect/>
          </a:stretch>
        </p:blipFill>
        <p:spPr>
          <a:xfrm>
            <a:off x="559303" y="4270363"/>
            <a:ext cx="3693722" cy="2459478"/>
          </a:xfrm>
          <a:prstGeom prst="rect">
            <a:avLst/>
          </a:prstGeom>
        </p:spPr>
      </p:pic>
    </p:spTree>
    <p:extLst>
      <p:ext uri="{BB962C8B-B14F-4D97-AF65-F5344CB8AC3E}">
        <p14:creationId xmlns:p14="http://schemas.microsoft.com/office/powerpoint/2010/main" val="149623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accent2"/>
                </a:solidFill>
              </a:rPr>
              <a:t>Content</a:t>
            </a:r>
            <a:r>
              <a:rPr lang="en-US" dirty="0" smtClean="0"/>
              <a:t> questions:</a:t>
            </a:r>
          </a:p>
          <a:p>
            <a:pPr lvl="1"/>
            <a:r>
              <a:rPr lang="en-US" dirty="0"/>
              <a:t>Coulomb's Law and Newton's Law of Gravitation (Ch. 13-2) are very similar in form. How would you experimentally distinguish an electric field from a gravitational field ?</a:t>
            </a:r>
            <a:r>
              <a:rPr lang="en-US" dirty="0" smtClean="0">
                <a:effectLst/>
              </a:rPr>
              <a:t> </a:t>
            </a:r>
          </a:p>
          <a:p>
            <a:pPr lvl="1"/>
            <a:r>
              <a:rPr lang="en-US" dirty="0"/>
              <a:t>We have a large region of space that has a uniform electric field in the +x direction as indicated by the arrows in the figure below.  At the point (0,0), the electric field is 30 N/C.</a:t>
            </a:r>
          </a:p>
          <a:p>
            <a:pPr marL="914400" lvl="2" indent="0">
              <a:buNone/>
            </a:pPr>
            <a:r>
              <a:rPr lang="en-US" dirty="0"/>
              <a:t>Rank the magnitude of the electric field from greatest to least at the following points within this region. Some points might be the same (tied).</a:t>
            </a:r>
          </a:p>
          <a:p>
            <a:pPr marL="914400" lvl="2" indent="0">
              <a:buNone/>
            </a:pPr>
            <a:r>
              <a:rPr lang="en-US" dirty="0"/>
              <a:t>The coordinates of the points are A: (0,6), B: (0,3), C(-3,6), D(3,6), E (3,3), F(6,6).</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67067" y="5500649"/>
            <a:ext cx="2052320" cy="915670"/>
          </a:xfrm>
          <a:prstGeom prst="rect">
            <a:avLst/>
          </a:prstGeom>
          <a:noFill/>
          <a:ln>
            <a:noFill/>
          </a:ln>
        </p:spPr>
      </p:pic>
    </p:spTree>
    <p:extLst>
      <p:ext uri="{BB962C8B-B14F-4D97-AF65-F5344CB8AC3E}">
        <p14:creationId xmlns:p14="http://schemas.microsoft.com/office/powerpoint/2010/main" val="29090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0504D"/>
                </a:solidFill>
              </a:rPr>
              <a:t>General</a:t>
            </a:r>
            <a:r>
              <a:rPr lang="en-US" dirty="0" smtClean="0"/>
              <a:t> Questions:</a:t>
            </a:r>
          </a:p>
          <a:p>
            <a:pPr lvl="1"/>
            <a:r>
              <a:rPr lang="en-US" dirty="0" smtClean="0"/>
              <a:t> </a:t>
            </a:r>
            <a:r>
              <a:rPr lang="en-US" dirty="0"/>
              <a:t>If you would like to explain any of your multiple choice answers here, you are welcome to.  If you have any questions or comments about the physics content, that could also go here !</a:t>
            </a:r>
          </a:p>
          <a:p>
            <a:pPr lvl="2"/>
            <a:r>
              <a:rPr lang="en-US" dirty="0">
                <a:solidFill>
                  <a:srgbClr val="3366FF"/>
                </a:solidFill>
              </a:rPr>
              <a:t>Explain Gauss Law slowly!  </a:t>
            </a:r>
            <a:endParaRPr lang="en-US" dirty="0" smtClean="0">
              <a:solidFill>
                <a:srgbClr val="3366FF"/>
              </a:solidFill>
            </a:endParaRPr>
          </a:p>
          <a:p>
            <a:pPr lvl="2"/>
            <a:r>
              <a:rPr lang="en-US" dirty="0" smtClean="0">
                <a:solidFill>
                  <a:srgbClr val="3366FF"/>
                </a:solidFill>
              </a:rPr>
              <a:t>I </a:t>
            </a:r>
            <a:r>
              <a:rPr lang="en-US" dirty="0">
                <a:solidFill>
                  <a:srgbClr val="3366FF"/>
                </a:solidFill>
              </a:rPr>
              <a:t>don't know how to solve integrals with vectors in them, I assume it is different than purely scalar integrals.  Will this be problematic? </a:t>
            </a:r>
            <a:endParaRPr lang="en-US" dirty="0" smtClean="0">
              <a:solidFill>
                <a:srgbClr val="3366FF"/>
              </a:solidFill>
            </a:endParaRPr>
          </a:p>
          <a:p>
            <a:pPr lvl="2"/>
            <a:r>
              <a:rPr lang="en-US" dirty="0" smtClean="0">
                <a:solidFill>
                  <a:srgbClr val="3366FF"/>
                </a:solidFill>
              </a:rPr>
              <a:t>What </a:t>
            </a:r>
            <a:r>
              <a:rPr lang="en-US" dirty="0">
                <a:solidFill>
                  <a:srgbClr val="3366FF"/>
                </a:solidFill>
              </a:rPr>
              <a:t>is the utility of putting </a:t>
            </a:r>
            <a:r>
              <a:rPr lang="en-US" dirty="0" err="1">
                <a:solidFill>
                  <a:srgbClr val="3366FF"/>
                </a:solidFill>
              </a:rPr>
              <a:t>gaussian</a:t>
            </a:r>
            <a:r>
              <a:rPr lang="en-US" dirty="0">
                <a:solidFill>
                  <a:srgbClr val="3366FF"/>
                </a:solidFill>
              </a:rPr>
              <a:t> surfaces in uniform electric fields and finding the flux that goes through them? </a:t>
            </a:r>
            <a:r>
              <a:rPr lang="en-US" dirty="0"/>
              <a:t> </a:t>
            </a:r>
          </a:p>
          <a:p>
            <a:pPr lvl="1"/>
            <a:r>
              <a:rPr lang="en-US" dirty="0" smtClean="0"/>
              <a:t>Any </a:t>
            </a:r>
            <a:r>
              <a:rPr lang="en-US" dirty="0"/>
              <a:t>general questions, comments, physics jokes ... ?</a:t>
            </a:r>
          </a:p>
          <a:p>
            <a:pPr lvl="2"/>
            <a:r>
              <a:rPr lang="en-US" dirty="0" smtClean="0">
                <a:solidFill>
                  <a:srgbClr val="3366FF"/>
                </a:solidFill>
              </a:rPr>
              <a:t>How </a:t>
            </a:r>
            <a:r>
              <a:rPr lang="en-US" dirty="0">
                <a:solidFill>
                  <a:srgbClr val="3366FF"/>
                </a:solidFill>
              </a:rPr>
              <a:t>picky are you about uncertainty and significant figures? It seems like each professor has a different policy on this, and I just wanted to see where you stand on the issue.</a:t>
            </a:r>
          </a:p>
          <a:p>
            <a:endParaRPr lang="en-US" dirty="0"/>
          </a:p>
        </p:txBody>
      </p:sp>
    </p:spTree>
    <p:extLst>
      <p:ext uri="{BB962C8B-B14F-4D97-AF65-F5344CB8AC3E}">
        <p14:creationId xmlns:p14="http://schemas.microsoft.com/office/powerpoint/2010/main" val="168515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Just-in-Time Teaching</a:t>
            </a:r>
            <a:endParaRPr lang="en-US" dirty="0"/>
          </a:p>
        </p:txBody>
      </p:sp>
      <p:sp>
        <p:nvSpPr>
          <p:cNvPr id="3" name="Content Placeholder 2"/>
          <p:cNvSpPr>
            <a:spLocks noGrp="1"/>
          </p:cNvSpPr>
          <p:nvPr>
            <p:ph idx="1"/>
          </p:nvPr>
        </p:nvSpPr>
        <p:spPr/>
        <p:txBody>
          <a:bodyPr>
            <a:normAutofit/>
          </a:bodyPr>
          <a:lstStyle/>
          <a:p>
            <a:r>
              <a:rPr lang="en-US" dirty="0" smtClean="0">
                <a:solidFill>
                  <a:srgbClr val="C0504D"/>
                </a:solidFill>
              </a:rPr>
              <a:t>Ask</a:t>
            </a:r>
            <a:r>
              <a:rPr lang="en-US" dirty="0" smtClean="0"/>
              <a:t> web-based questions</a:t>
            </a:r>
          </a:p>
          <a:p>
            <a:pPr lvl="1"/>
            <a:r>
              <a:rPr lang="en-US" dirty="0" smtClean="0"/>
              <a:t>Ask about content BEFORE it is covered in class</a:t>
            </a:r>
          </a:p>
          <a:p>
            <a:pPr lvl="1"/>
            <a:r>
              <a:rPr lang="en-US" dirty="0" smtClean="0"/>
              <a:t>Due shortly before class</a:t>
            </a:r>
          </a:p>
          <a:p>
            <a:pPr lvl="1"/>
            <a:r>
              <a:rPr lang="en-US" dirty="0" smtClean="0"/>
              <a:t>Multiple </a:t>
            </a:r>
            <a:r>
              <a:rPr lang="en-US" dirty="0" smtClean="0"/>
              <a:t>choice is easier – but open-ended is much more informative</a:t>
            </a:r>
          </a:p>
          <a:p>
            <a:pPr lvl="2"/>
            <a:r>
              <a:rPr lang="en-US" dirty="0"/>
              <a:t>Include opportunity for students to comment</a:t>
            </a:r>
          </a:p>
          <a:p>
            <a:pPr lvl="1"/>
            <a:r>
              <a:rPr lang="en-US" dirty="0" smtClean="0"/>
              <a:t>Blackboard or Moodle work </a:t>
            </a:r>
            <a:r>
              <a:rPr lang="en-US" dirty="0" smtClean="0"/>
              <a:t>very </a:t>
            </a:r>
            <a:r>
              <a:rPr lang="en-US" dirty="0" smtClean="0"/>
              <a:t>well</a:t>
            </a:r>
            <a:endParaRPr lang="en-US" dirty="0" smtClean="0"/>
          </a:p>
        </p:txBody>
      </p:sp>
    </p:spTree>
    <p:extLst>
      <p:ext uri="{BB962C8B-B14F-4D97-AF65-F5344CB8AC3E}">
        <p14:creationId xmlns:p14="http://schemas.microsoft.com/office/powerpoint/2010/main" val="208808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Just-in-Time Teaching</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2"/>
                </a:solidFill>
              </a:rPr>
              <a:t>Use</a:t>
            </a:r>
            <a:r>
              <a:rPr lang="en-US" dirty="0" smtClean="0"/>
              <a:t> the student responses</a:t>
            </a:r>
          </a:p>
          <a:p>
            <a:pPr lvl="1"/>
            <a:r>
              <a:rPr lang="en-US" dirty="0" smtClean="0"/>
              <a:t>To better assess the student’s understanding</a:t>
            </a:r>
          </a:p>
          <a:p>
            <a:pPr lvl="1"/>
            <a:r>
              <a:rPr lang="en-US" dirty="0" smtClean="0"/>
              <a:t>To </a:t>
            </a:r>
            <a:r>
              <a:rPr lang="en-US" dirty="0" smtClean="0"/>
              <a:t>inform what happens in class</a:t>
            </a:r>
          </a:p>
          <a:p>
            <a:pPr lvl="2"/>
            <a:r>
              <a:rPr lang="en-US" dirty="0" smtClean="0"/>
              <a:t>Don’t spend time on something everyone already knows</a:t>
            </a:r>
          </a:p>
          <a:p>
            <a:pPr lvl="1"/>
            <a:r>
              <a:rPr lang="en-US" dirty="0" smtClean="0"/>
              <a:t>To motivate discussion</a:t>
            </a:r>
          </a:p>
          <a:p>
            <a:pPr lvl="2"/>
            <a:r>
              <a:rPr lang="en-US" dirty="0" smtClean="0"/>
              <a:t>Give examples from responses (anonymously)</a:t>
            </a:r>
          </a:p>
          <a:p>
            <a:pPr lvl="2"/>
            <a:r>
              <a:rPr lang="en-US" dirty="0" smtClean="0"/>
              <a:t>Summarize trends in responses</a:t>
            </a:r>
          </a:p>
          <a:p>
            <a:pPr marL="914400" lvl="2" indent="0">
              <a:buNone/>
            </a:pPr>
            <a:endParaRPr lang="en-US" dirty="0"/>
          </a:p>
        </p:txBody>
      </p:sp>
    </p:spTree>
    <p:extLst>
      <p:ext uri="{BB962C8B-B14F-4D97-AF65-F5344CB8AC3E}">
        <p14:creationId xmlns:p14="http://schemas.microsoft.com/office/powerpoint/2010/main" val="199079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work?</a:t>
            </a:r>
            <a:endParaRPr lang="en-US" dirty="0"/>
          </a:p>
        </p:txBody>
      </p:sp>
      <p:sp>
        <p:nvSpPr>
          <p:cNvPr id="3" name="Content Placeholder 2"/>
          <p:cNvSpPr>
            <a:spLocks noGrp="1"/>
          </p:cNvSpPr>
          <p:nvPr>
            <p:ph idx="1"/>
          </p:nvPr>
        </p:nvSpPr>
        <p:spPr/>
        <p:txBody>
          <a:bodyPr/>
          <a:lstStyle/>
          <a:p>
            <a:r>
              <a:rPr lang="en-US" dirty="0" smtClean="0"/>
              <a:t>For different types of classes?</a:t>
            </a:r>
          </a:p>
          <a:p>
            <a:pPr lvl="1"/>
            <a:r>
              <a:rPr lang="en-US" dirty="0" smtClean="0"/>
              <a:t>General education (Astronomy)</a:t>
            </a:r>
          </a:p>
          <a:p>
            <a:pPr lvl="1"/>
            <a:r>
              <a:rPr lang="en-US" dirty="0" smtClean="0"/>
              <a:t>Introductory calculus-based physics</a:t>
            </a:r>
          </a:p>
          <a:p>
            <a:pPr lvl="1"/>
            <a:r>
              <a:rPr lang="en-US" dirty="0" smtClean="0"/>
              <a:t>Upper division (Astrophysics)</a:t>
            </a:r>
          </a:p>
          <a:p>
            <a:r>
              <a:rPr lang="en-US" dirty="0" smtClean="0"/>
              <a:t>For different types of institutions?</a:t>
            </a:r>
          </a:p>
          <a:p>
            <a:pPr lvl="1"/>
            <a:r>
              <a:rPr lang="en-US" dirty="0" smtClean="0"/>
              <a:t>Regional public university</a:t>
            </a:r>
          </a:p>
          <a:p>
            <a:pPr lvl="1"/>
            <a:r>
              <a:rPr lang="en-US" dirty="0" smtClean="0"/>
              <a:t>Highly selective private liberal arts college</a:t>
            </a:r>
            <a:endParaRPr lang="en-US" dirty="0"/>
          </a:p>
        </p:txBody>
      </p:sp>
    </p:spTree>
    <p:extLst>
      <p:ext uri="{BB962C8B-B14F-4D97-AF65-F5344CB8AC3E}">
        <p14:creationId xmlns:p14="http://schemas.microsoft.com/office/powerpoint/2010/main" val="342646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595267"/>
              </p:ext>
            </p:extLst>
          </p:nvPr>
        </p:nvGraphicFramePr>
        <p:xfrm>
          <a:off x="457200" y="2435415"/>
          <a:ext cx="8229600" cy="3479799"/>
        </p:xfrm>
        <a:graphic>
          <a:graphicData uri="http://schemas.openxmlformats.org/drawingml/2006/table">
            <a:tbl>
              <a:tblPr firstRow="1" bandRow="1">
                <a:tableStyleId>{5C22544A-7EE6-4342-B048-85BDC9FD1C3A}</a:tableStyleId>
              </a:tblPr>
              <a:tblGrid>
                <a:gridCol w="2057400"/>
                <a:gridCol w="2057400"/>
                <a:gridCol w="2057400"/>
                <a:gridCol w="2057400"/>
              </a:tblGrid>
              <a:tr h="257185">
                <a:tc>
                  <a:txBody>
                    <a:bodyPr/>
                    <a:lstStyle/>
                    <a:p>
                      <a:endParaRPr lang="en-US" dirty="0"/>
                    </a:p>
                  </a:txBody>
                  <a:tcPr/>
                </a:tc>
                <a:tc>
                  <a:txBody>
                    <a:bodyPr/>
                    <a:lstStyle/>
                    <a:p>
                      <a:r>
                        <a:rPr lang="en-US" dirty="0" smtClean="0"/>
                        <a:t>General Astronomy</a:t>
                      </a:r>
                      <a:endParaRPr lang="en-US" dirty="0"/>
                    </a:p>
                  </a:txBody>
                  <a:tcPr/>
                </a:tc>
                <a:tc>
                  <a:txBody>
                    <a:bodyPr/>
                    <a:lstStyle/>
                    <a:p>
                      <a:r>
                        <a:rPr lang="en-US" dirty="0" smtClean="0"/>
                        <a:t>Intro Physics (Calculus-based)</a:t>
                      </a:r>
                      <a:endParaRPr lang="en-US" dirty="0"/>
                    </a:p>
                  </a:txBody>
                  <a:tcPr/>
                </a:tc>
                <a:tc>
                  <a:txBody>
                    <a:bodyPr/>
                    <a:lstStyle/>
                    <a:p>
                      <a:r>
                        <a:rPr lang="en-US" dirty="0" smtClean="0"/>
                        <a:t>Upper Division Astrophysics</a:t>
                      </a:r>
                      <a:endParaRPr lang="en-US" dirty="0"/>
                    </a:p>
                  </a:txBody>
                  <a:tcPr/>
                </a:tc>
              </a:tr>
              <a:tr h="370840">
                <a:tc>
                  <a:txBody>
                    <a:bodyPr/>
                    <a:lstStyle/>
                    <a:p>
                      <a:r>
                        <a:rPr lang="en-US" dirty="0" smtClean="0"/>
                        <a:t>% of class</a:t>
                      </a:r>
                      <a:r>
                        <a:rPr lang="en-US" baseline="0" dirty="0" smtClean="0"/>
                        <a:t> attempting any assignment</a:t>
                      </a:r>
                      <a:endParaRPr lang="en-US" dirty="0"/>
                    </a:p>
                  </a:txBody>
                  <a:tcPr/>
                </a:tc>
                <a:tc>
                  <a:txBody>
                    <a:bodyPr/>
                    <a:lstStyle/>
                    <a:p>
                      <a:r>
                        <a:rPr lang="en-US" dirty="0" smtClean="0"/>
                        <a:t>76%</a:t>
                      </a:r>
                      <a:endParaRPr lang="en-US" dirty="0"/>
                    </a:p>
                  </a:txBody>
                  <a:tcPr/>
                </a:tc>
                <a:tc>
                  <a:txBody>
                    <a:bodyPr/>
                    <a:lstStyle/>
                    <a:p>
                      <a:r>
                        <a:rPr lang="en-US" dirty="0" smtClean="0"/>
                        <a:t>87%</a:t>
                      </a:r>
                      <a:endParaRPr lang="en-US" dirty="0"/>
                    </a:p>
                  </a:txBody>
                  <a:tcPr/>
                </a:tc>
                <a:tc>
                  <a:txBody>
                    <a:bodyPr/>
                    <a:lstStyle/>
                    <a:p>
                      <a:r>
                        <a:rPr lang="en-US" dirty="0" smtClean="0"/>
                        <a:t>87 %</a:t>
                      </a:r>
                      <a:endParaRPr lang="en-US" dirty="0"/>
                    </a:p>
                  </a:txBody>
                  <a:tcPr/>
                </a:tc>
              </a:tr>
              <a:tr h="370840">
                <a:tc>
                  <a:txBody>
                    <a:bodyPr/>
                    <a:lstStyle/>
                    <a:p>
                      <a:r>
                        <a:rPr lang="en-US" dirty="0" smtClean="0"/>
                        <a:t>% of class completing ALL </a:t>
                      </a:r>
                      <a:r>
                        <a:rPr lang="en-US" dirty="0" smtClean="0"/>
                        <a:t>assignments*</a:t>
                      </a:r>
                      <a:endParaRPr lang="en-US" dirty="0"/>
                    </a:p>
                  </a:txBody>
                  <a:tcPr/>
                </a:tc>
                <a:tc>
                  <a:txBody>
                    <a:bodyPr/>
                    <a:lstStyle/>
                    <a:p>
                      <a:r>
                        <a:rPr lang="en-US" dirty="0" smtClean="0"/>
                        <a:t>19%</a:t>
                      </a:r>
                      <a:endParaRPr lang="en-US" dirty="0"/>
                    </a:p>
                  </a:txBody>
                  <a:tcPr/>
                </a:tc>
                <a:tc>
                  <a:txBody>
                    <a:bodyPr/>
                    <a:lstStyle/>
                    <a:p>
                      <a:r>
                        <a:rPr lang="en-US" dirty="0" smtClean="0"/>
                        <a:t>53 </a:t>
                      </a:r>
                      <a:r>
                        <a:rPr lang="en-US" dirty="0" smtClean="0"/>
                        <a:t>%</a:t>
                      </a:r>
                      <a:endParaRPr lang="en-US" dirty="0"/>
                    </a:p>
                  </a:txBody>
                  <a:tcPr/>
                </a:tc>
                <a:tc>
                  <a:txBody>
                    <a:bodyPr/>
                    <a:lstStyle/>
                    <a:p>
                      <a:r>
                        <a:rPr lang="en-US" dirty="0" smtClean="0"/>
                        <a:t>32%</a:t>
                      </a:r>
                      <a:endParaRPr lang="en-US" dirty="0"/>
                    </a:p>
                  </a:txBody>
                  <a:tcPr/>
                </a:tc>
              </a:tr>
              <a:tr h="370840">
                <a:tc>
                  <a:txBody>
                    <a:bodyPr/>
                    <a:lstStyle/>
                    <a:p>
                      <a:r>
                        <a:rPr lang="en-US" dirty="0" smtClean="0"/>
                        <a:t>Ave #</a:t>
                      </a:r>
                      <a:r>
                        <a:rPr lang="en-US" baseline="0" dirty="0" smtClean="0"/>
                        <a:t> of missed assignments</a:t>
                      </a:r>
                      <a:endParaRPr lang="en-US" dirty="0"/>
                    </a:p>
                  </a:txBody>
                  <a:tcPr/>
                </a:tc>
                <a:tc>
                  <a:txBody>
                    <a:bodyPr/>
                    <a:lstStyle/>
                    <a:p>
                      <a:endParaRPr lang="en-US" dirty="0"/>
                    </a:p>
                  </a:txBody>
                  <a:tcPr/>
                </a:tc>
                <a:tc>
                  <a:txBody>
                    <a:bodyPr/>
                    <a:lstStyle/>
                    <a:p>
                      <a:r>
                        <a:rPr lang="en-US" dirty="0" smtClean="0"/>
                        <a:t>1.21</a:t>
                      </a:r>
                      <a:endParaRPr lang="en-US" dirty="0"/>
                    </a:p>
                  </a:txBody>
                  <a:tcPr/>
                </a:tc>
                <a:tc>
                  <a:txBody>
                    <a:bodyPr/>
                    <a:lstStyle/>
                    <a:p>
                      <a:r>
                        <a:rPr lang="en-US" dirty="0" smtClean="0"/>
                        <a:t>1.84</a:t>
                      </a:r>
                      <a:endParaRPr lang="en-US" dirty="0"/>
                    </a:p>
                  </a:txBody>
                  <a:tcPr/>
                </a:tc>
              </a:tr>
              <a:tr h="370840">
                <a:tc>
                  <a:txBody>
                    <a:bodyPr/>
                    <a:lstStyle/>
                    <a:p>
                      <a:r>
                        <a:rPr lang="en-US" dirty="0" smtClean="0"/>
                        <a:t>Average Score</a:t>
                      </a:r>
                      <a:endParaRPr lang="en-US" dirty="0"/>
                    </a:p>
                  </a:txBody>
                  <a:tcPr/>
                </a:tc>
                <a:tc>
                  <a:txBody>
                    <a:bodyPr/>
                    <a:lstStyle/>
                    <a:p>
                      <a:r>
                        <a:rPr lang="en-US" dirty="0" smtClean="0"/>
                        <a:t>88%</a:t>
                      </a:r>
                      <a:endParaRPr lang="en-US" dirty="0"/>
                    </a:p>
                  </a:txBody>
                  <a:tcPr/>
                </a:tc>
                <a:tc>
                  <a:txBody>
                    <a:bodyPr/>
                    <a:lstStyle/>
                    <a:p>
                      <a:r>
                        <a:rPr lang="en-US" dirty="0" smtClean="0"/>
                        <a:t>81%</a:t>
                      </a:r>
                      <a:endParaRPr lang="en-US" dirty="0"/>
                    </a:p>
                  </a:txBody>
                  <a:tcPr/>
                </a:tc>
                <a:tc>
                  <a:txBody>
                    <a:bodyPr/>
                    <a:lstStyle/>
                    <a:p>
                      <a:r>
                        <a:rPr lang="en-US" dirty="0" smtClean="0"/>
                        <a:t>88%</a:t>
                      </a:r>
                      <a:endParaRPr lang="en-US" dirty="0"/>
                    </a:p>
                  </a:txBody>
                  <a:tcPr/>
                </a:tc>
              </a:tr>
            </a:tbl>
          </a:graphicData>
        </a:graphic>
      </p:graphicFrame>
      <p:sp>
        <p:nvSpPr>
          <p:cNvPr id="5" name="TextBox 4"/>
          <p:cNvSpPr txBox="1"/>
          <p:nvPr/>
        </p:nvSpPr>
        <p:spPr>
          <a:xfrm>
            <a:off x="375542" y="1796450"/>
            <a:ext cx="8152217" cy="369332"/>
          </a:xfrm>
          <a:prstGeom prst="rect">
            <a:avLst/>
          </a:prstGeom>
          <a:noFill/>
        </p:spPr>
        <p:txBody>
          <a:bodyPr wrap="none" rtlCol="0">
            <a:spAutoFit/>
          </a:bodyPr>
          <a:lstStyle/>
          <a:p>
            <a:r>
              <a:rPr lang="en-US" dirty="0" smtClean="0"/>
              <a:t>Compare </a:t>
            </a:r>
            <a:r>
              <a:rPr lang="en-US" dirty="0" smtClean="0"/>
              <a:t>different types of </a:t>
            </a:r>
            <a:r>
              <a:rPr lang="en-US" dirty="0" smtClean="0"/>
              <a:t>classes </a:t>
            </a:r>
            <a:r>
              <a:rPr lang="en-US" dirty="0" smtClean="0"/>
              <a:t>at </a:t>
            </a:r>
            <a:r>
              <a:rPr lang="en-US" dirty="0" smtClean="0"/>
              <a:t>UCCS – results averaged across several sections</a:t>
            </a:r>
            <a:endParaRPr lang="en-US" dirty="0"/>
          </a:p>
        </p:txBody>
      </p:sp>
      <p:sp>
        <p:nvSpPr>
          <p:cNvPr id="6" name="TextBox 5"/>
          <p:cNvSpPr txBox="1"/>
          <p:nvPr/>
        </p:nvSpPr>
        <p:spPr>
          <a:xfrm>
            <a:off x="1011841" y="6017967"/>
            <a:ext cx="4063507" cy="369332"/>
          </a:xfrm>
          <a:prstGeom prst="rect">
            <a:avLst/>
          </a:prstGeom>
          <a:noFill/>
        </p:spPr>
        <p:txBody>
          <a:bodyPr wrap="none" rtlCol="0">
            <a:spAutoFit/>
          </a:bodyPr>
          <a:lstStyle/>
          <a:p>
            <a:r>
              <a:rPr lang="en-US" dirty="0" smtClean="0"/>
              <a:t>*Note</a:t>
            </a:r>
            <a:r>
              <a:rPr lang="en-US" dirty="0" smtClean="0"/>
              <a:t>:  I dropped the lowest assignment.</a:t>
            </a:r>
            <a:endParaRPr lang="en-US" dirty="0"/>
          </a:p>
        </p:txBody>
      </p:sp>
    </p:spTree>
    <p:extLst>
      <p:ext uri="{BB962C8B-B14F-4D97-AF65-F5344CB8AC3E}">
        <p14:creationId xmlns:p14="http://schemas.microsoft.com/office/powerpoint/2010/main" val="39446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two different Colleges</a:t>
            </a:r>
            <a:br>
              <a:rPr lang="en-US" dirty="0" smtClean="0"/>
            </a:br>
            <a:r>
              <a:rPr lang="en-US" sz="3600" dirty="0" smtClean="0"/>
              <a:t>Same class, same instructor</a:t>
            </a:r>
            <a:endParaRPr lang="en-US" sz="3600" dirty="0"/>
          </a:p>
        </p:txBody>
      </p:sp>
      <p:sp>
        <p:nvSpPr>
          <p:cNvPr id="4" name="Content Placeholder 3"/>
          <p:cNvSpPr>
            <a:spLocks noGrp="1"/>
          </p:cNvSpPr>
          <p:nvPr>
            <p:ph sz="half" idx="1"/>
          </p:nvPr>
        </p:nvSpPr>
        <p:spPr>
          <a:xfrm>
            <a:off x="457200" y="2310905"/>
            <a:ext cx="4038600" cy="3398028"/>
          </a:xfrm>
        </p:spPr>
        <p:txBody>
          <a:bodyPr/>
          <a:lstStyle/>
          <a:p>
            <a:r>
              <a:rPr lang="en-US" dirty="0" smtClean="0">
                <a:solidFill>
                  <a:schemeClr val="bg2">
                    <a:lumMod val="50000"/>
                  </a:schemeClr>
                </a:solidFill>
              </a:rPr>
              <a:t>UCCS</a:t>
            </a:r>
            <a:r>
              <a:rPr lang="en-US" dirty="0" smtClean="0"/>
              <a:t>	</a:t>
            </a:r>
          </a:p>
          <a:p>
            <a:pPr lvl="1"/>
            <a:r>
              <a:rPr lang="en-US" dirty="0" smtClean="0"/>
              <a:t>11,3</a:t>
            </a:r>
            <a:r>
              <a:rPr lang="en-US" dirty="0" smtClean="0"/>
              <a:t>00 </a:t>
            </a:r>
            <a:r>
              <a:rPr lang="en-US" dirty="0" smtClean="0"/>
              <a:t>students</a:t>
            </a:r>
          </a:p>
          <a:p>
            <a:pPr lvl="1"/>
            <a:r>
              <a:rPr lang="en-US" dirty="0" smtClean="0"/>
              <a:t>Selective (… not very)</a:t>
            </a:r>
          </a:p>
          <a:p>
            <a:pPr lvl="1"/>
            <a:r>
              <a:rPr lang="en-US" dirty="0" smtClean="0"/>
              <a:t>Serves Southern CO</a:t>
            </a:r>
          </a:p>
          <a:p>
            <a:pPr lvl="1"/>
            <a:r>
              <a:rPr lang="en-US" dirty="0" smtClean="0"/>
              <a:t>Wide age range</a:t>
            </a:r>
          </a:p>
          <a:p>
            <a:pPr lvl="1"/>
            <a:r>
              <a:rPr lang="en-US" dirty="0" smtClean="0"/>
              <a:t>Mixed motivation</a:t>
            </a:r>
          </a:p>
          <a:p>
            <a:pPr lvl="1"/>
            <a:r>
              <a:rPr lang="en-US" dirty="0" smtClean="0"/>
              <a:t>Class size (93</a:t>
            </a:r>
            <a:r>
              <a:rPr lang="en-US" dirty="0" smtClean="0"/>
              <a:t>)</a:t>
            </a:r>
            <a:endParaRPr lang="en-US" dirty="0" smtClean="0"/>
          </a:p>
        </p:txBody>
      </p:sp>
      <p:sp>
        <p:nvSpPr>
          <p:cNvPr id="5" name="Content Placeholder 4"/>
          <p:cNvSpPr>
            <a:spLocks noGrp="1"/>
          </p:cNvSpPr>
          <p:nvPr>
            <p:ph sz="half" idx="2"/>
          </p:nvPr>
        </p:nvSpPr>
        <p:spPr>
          <a:xfrm>
            <a:off x="4648200" y="2310905"/>
            <a:ext cx="4038600" cy="3467933"/>
          </a:xfrm>
        </p:spPr>
        <p:txBody>
          <a:bodyPr/>
          <a:lstStyle/>
          <a:p>
            <a:r>
              <a:rPr lang="en-US" dirty="0" smtClean="0">
                <a:solidFill>
                  <a:schemeClr val="accent2"/>
                </a:solidFill>
              </a:rPr>
              <a:t>Macalester College</a:t>
            </a:r>
            <a:endParaRPr lang="en-US" dirty="0" smtClean="0">
              <a:solidFill>
                <a:schemeClr val="accent2"/>
              </a:solidFill>
            </a:endParaRPr>
          </a:p>
          <a:p>
            <a:pPr lvl="1"/>
            <a:r>
              <a:rPr lang="en-US" dirty="0" smtClean="0"/>
              <a:t>2000 students</a:t>
            </a:r>
          </a:p>
          <a:p>
            <a:pPr lvl="1"/>
            <a:r>
              <a:rPr lang="en-US" dirty="0" smtClean="0"/>
              <a:t>Highly selective</a:t>
            </a:r>
          </a:p>
          <a:p>
            <a:pPr lvl="1"/>
            <a:r>
              <a:rPr lang="en-US" dirty="0" smtClean="0"/>
              <a:t>International</a:t>
            </a:r>
          </a:p>
          <a:p>
            <a:pPr lvl="1"/>
            <a:r>
              <a:rPr lang="en-US" dirty="0" smtClean="0"/>
              <a:t>Mainly traditional age</a:t>
            </a:r>
          </a:p>
          <a:p>
            <a:pPr lvl="1"/>
            <a:r>
              <a:rPr lang="en-US" dirty="0" smtClean="0"/>
              <a:t>Motivated</a:t>
            </a:r>
          </a:p>
          <a:p>
            <a:pPr lvl="1"/>
            <a:r>
              <a:rPr lang="en-US" dirty="0" smtClean="0"/>
              <a:t>Class size (17)</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391434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5213959"/>
              </p:ext>
            </p:extLst>
          </p:nvPr>
        </p:nvGraphicFramePr>
        <p:xfrm>
          <a:off x="457200" y="2808243"/>
          <a:ext cx="8229600" cy="2656840"/>
        </p:xfrm>
        <a:graphic>
          <a:graphicData uri="http://schemas.openxmlformats.org/drawingml/2006/table">
            <a:tbl>
              <a:tblPr firstRow="1" bandRow="1">
                <a:tableStyleId>{5C22544A-7EE6-4342-B048-85BDC9FD1C3A}</a:tableStyleId>
              </a:tblPr>
              <a:tblGrid>
                <a:gridCol w="2743200"/>
                <a:gridCol w="2743200"/>
                <a:gridCol w="2743200"/>
              </a:tblGrid>
              <a:tr h="257185">
                <a:tc>
                  <a:txBody>
                    <a:bodyPr/>
                    <a:lstStyle/>
                    <a:p>
                      <a:endParaRPr lang="en-US" dirty="0"/>
                    </a:p>
                  </a:txBody>
                  <a:tcPr/>
                </a:tc>
                <a:tc>
                  <a:txBody>
                    <a:bodyPr/>
                    <a:lstStyle/>
                    <a:p>
                      <a:r>
                        <a:rPr lang="en-US" dirty="0" smtClean="0"/>
                        <a:t>UCCS</a:t>
                      </a:r>
                      <a:endParaRPr lang="en-US" dirty="0"/>
                    </a:p>
                  </a:txBody>
                  <a:tcPr/>
                </a:tc>
                <a:tc>
                  <a:txBody>
                    <a:bodyPr/>
                    <a:lstStyle/>
                    <a:p>
                      <a:r>
                        <a:rPr lang="en-US" dirty="0" smtClean="0"/>
                        <a:t>Macalester</a:t>
                      </a:r>
                      <a:endParaRPr lang="en-US" dirty="0"/>
                    </a:p>
                  </a:txBody>
                  <a:tcPr/>
                </a:tc>
              </a:tr>
              <a:tr h="370840">
                <a:tc>
                  <a:txBody>
                    <a:bodyPr/>
                    <a:lstStyle/>
                    <a:p>
                      <a:r>
                        <a:rPr lang="en-US" dirty="0" smtClean="0"/>
                        <a:t>% of class</a:t>
                      </a:r>
                      <a:r>
                        <a:rPr lang="en-US" baseline="0" dirty="0" smtClean="0"/>
                        <a:t> attempting any assignment</a:t>
                      </a:r>
                      <a:endParaRPr lang="en-US" dirty="0"/>
                    </a:p>
                  </a:txBody>
                  <a:tcPr/>
                </a:tc>
                <a:tc>
                  <a:txBody>
                    <a:bodyPr/>
                    <a:lstStyle/>
                    <a:p>
                      <a:r>
                        <a:rPr lang="en-US" dirty="0" smtClean="0"/>
                        <a:t>87%</a:t>
                      </a:r>
                      <a:endParaRPr lang="en-US" dirty="0"/>
                    </a:p>
                  </a:txBody>
                  <a:tcPr/>
                </a:tc>
                <a:tc>
                  <a:txBody>
                    <a:bodyPr/>
                    <a:lstStyle/>
                    <a:p>
                      <a:r>
                        <a:rPr lang="en-US" dirty="0" smtClean="0"/>
                        <a:t>90%</a:t>
                      </a:r>
                      <a:endParaRPr lang="en-US" dirty="0"/>
                    </a:p>
                  </a:txBody>
                  <a:tcPr/>
                </a:tc>
              </a:tr>
              <a:tr h="370840">
                <a:tc>
                  <a:txBody>
                    <a:bodyPr/>
                    <a:lstStyle/>
                    <a:p>
                      <a:r>
                        <a:rPr lang="en-US" dirty="0" smtClean="0"/>
                        <a:t>% of class completing ALL </a:t>
                      </a:r>
                      <a:r>
                        <a:rPr lang="en-US" dirty="0" smtClean="0"/>
                        <a:t>assignments*</a:t>
                      </a:r>
                      <a:endParaRPr lang="en-US" dirty="0"/>
                    </a:p>
                  </a:txBody>
                  <a:tcPr/>
                </a:tc>
                <a:tc>
                  <a:txBody>
                    <a:bodyPr/>
                    <a:lstStyle/>
                    <a:p>
                      <a:r>
                        <a:rPr lang="en-US" dirty="0" smtClean="0"/>
                        <a:t>53%</a:t>
                      </a:r>
                      <a:endParaRPr lang="en-US" dirty="0"/>
                    </a:p>
                  </a:txBody>
                  <a:tcPr/>
                </a:tc>
                <a:tc>
                  <a:txBody>
                    <a:bodyPr/>
                    <a:lstStyle/>
                    <a:p>
                      <a:r>
                        <a:rPr lang="en-US" dirty="0" smtClean="0"/>
                        <a:t>47 %</a:t>
                      </a:r>
                      <a:endParaRPr lang="en-US" dirty="0"/>
                    </a:p>
                  </a:txBody>
                  <a:tcPr/>
                </a:tc>
              </a:tr>
              <a:tr h="370840">
                <a:tc>
                  <a:txBody>
                    <a:bodyPr/>
                    <a:lstStyle/>
                    <a:p>
                      <a:r>
                        <a:rPr lang="en-US" dirty="0" smtClean="0"/>
                        <a:t>Ave #</a:t>
                      </a:r>
                      <a:r>
                        <a:rPr lang="en-US" baseline="0" dirty="0" smtClean="0"/>
                        <a:t> of missed assignments</a:t>
                      </a:r>
                      <a:endParaRPr lang="en-US" dirty="0"/>
                    </a:p>
                  </a:txBody>
                  <a:tcPr/>
                </a:tc>
                <a:tc>
                  <a:txBody>
                    <a:bodyPr/>
                    <a:lstStyle/>
                    <a:p>
                      <a:r>
                        <a:rPr lang="en-US" dirty="0" smtClean="0"/>
                        <a:t>1.21</a:t>
                      </a:r>
                      <a:endParaRPr lang="en-US" dirty="0"/>
                    </a:p>
                  </a:txBody>
                  <a:tcPr/>
                </a:tc>
                <a:tc>
                  <a:txBody>
                    <a:bodyPr/>
                    <a:lstStyle/>
                    <a:p>
                      <a:r>
                        <a:rPr lang="en-US" dirty="0" smtClean="0"/>
                        <a:t>1.00</a:t>
                      </a:r>
                      <a:endParaRPr lang="en-US" dirty="0"/>
                    </a:p>
                  </a:txBody>
                  <a:tcPr/>
                </a:tc>
              </a:tr>
              <a:tr h="370840">
                <a:tc>
                  <a:txBody>
                    <a:bodyPr/>
                    <a:lstStyle/>
                    <a:p>
                      <a:r>
                        <a:rPr lang="en-US" dirty="0" smtClean="0"/>
                        <a:t>Average Score</a:t>
                      </a:r>
                      <a:endParaRPr lang="en-US" dirty="0"/>
                    </a:p>
                  </a:txBody>
                  <a:tcPr/>
                </a:tc>
                <a:tc>
                  <a:txBody>
                    <a:bodyPr/>
                    <a:lstStyle/>
                    <a:p>
                      <a:r>
                        <a:rPr lang="en-US" dirty="0" smtClean="0"/>
                        <a:t>81%</a:t>
                      </a:r>
                      <a:endParaRPr lang="en-US" dirty="0"/>
                    </a:p>
                  </a:txBody>
                  <a:tcPr/>
                </a:tc>
                <a:tc>
                  <a:txBody>
                    <a:bodyPr/>
                    <a:lstStyle/>
                    <a:p>
                      <a:r>
                        <a:rPr lang="en-US" dirty="0" smtClean="0"/>
                        <a:t>88%</a:t>
                      </a:r>
                      <a:endParaRPr lang="en-US" dirty="0"/>
                    </a:p>
                  </a:txBody>
                  <a:tcPr/>
                </a:tc>
              </a:tr>
            </a:tbl>
          </a:graphicData>
        </a:graphic>
      </p:graphicFrame>
      <p:sp>
        <p:nvSpPr>
          <p:cNvPr id="5" name="TextBox 4"/>
          <p:cNvSpPr txBox="1"/>
          <p:nvPr/>
        </p:nvSpPr>
        <p:spPr>
          <a:xfrm>
            <a:off x="1727188" y="1454805"/>
            <a:ext cx="5955476" cy="646331"/>
          </a:xfrm>
          <a:prstGeom prst="rect">
            <a:avLst/>
          </a:prstGeom>
          <a:noFill/>
        </p:spPr>
        <p:txBody>
          <a:bodyPr wrap="none" rtlCol="0">
            <a:spAutoFit/>
          </a:bodyPr>
          <a:lstStyle/>
          <a:p>
            <a:pPr algn="ctr"/>
            <a:r>
              <a:rPr lang="en-US" dirty="0" smtClean="0"/>
              <a:t>Compare 2</a:t>
            </a:r>
            <a:r>
              <a:rPr lang="en-US" baseline="30000" dirty="0" smtClean="0"/>
              <a:t>nd</a:t>
            </a:r>
            <a:r>
              <a:rPr lang="en-US" dirty="0" smtClean="0"/>
              <a:t> semester </a:t>
            </a:r>
            <a:r>
              <a:rPr lang="en-US" dirty="0" smtClean="0"/>
              <a:t>calculus-based  general physics </a:t>
            </a:r>
            <a:r>
              <a:rPr lang="en-US" dirty="0" smtClean="0"/>
              <a:t>classes </a:t>
            </a:r>
            <a:endParaRPr lang="en-US" dirty="0" smtClean="0"/>
          </a:p>
          <a:p>
            <a:pPr algn="ctr"/>
            <a:r>
              <a:rPr lang="en-US" dirty="0" smtClean="0"/>
              <a:t>at </a:t>
            </a:r>
            <a:r>
              <a:rPr lang="en-US" dirty="0" smtClean="0"/>
              <a:t>UCCS and </a:t>
            </a:r>
            <a:r>
              <a:rPr lang="en-US" dirty="0" smtClean="0"/>
              <a:t>Macalester College</a:t>
            </a:r>
            <a:endParaRPr lang="en-US" dirty="0"/>
          </a:p>
        </p:txBody>
      </p:sp>
      <p:sp>
        <p:nvSpPr>
          <p:cNvPr id="6" name="TextBox 5"/>
          <p:cNvSpPr txBox="1"/>
          <p:nvPr/>
        </p:nvSpPr>
        <p:spPr>
          <a:xfrm>
            <a:off x="1011841" y="5833301"/>
            <a:ext cx="4063507" cy="369332"/>
          </a:xfrm>
          <a:prstGeom prst="rect">
            <a:avLst/>
          </a:prstGeom>
          <a:noFill/>
        </p:spPr>
        <p:txBody>
          <a:bodyPr wrap="none" rtlCol="0">
            <a:spAutoFit/>
          </a:bodyPr>
          <a:lstStyle/>
          <a:p>
            <a:r>
              <a:rPr lang="en-US" dirty="0" smtClean="0"/>
              <a:t>*Note</a:t>
            </a:r>
            <a:r>
              <a:rPr lang="en-US" dirty="0" smtClean="0"/>
              <a:t>:  I dropped the lowest assignment.</a:t>
            </a:r>
            <a:endParaRPr lang="en-US" dirty="0"/>
          </a:p>
        </p:txBody>
      </p:sp>
    </p:spTree>
    <p:extLst>
      <p:ext uri="{BB962C8B-B14F-4D97-AF65-F5344CB8AC3E}">
        <p14:creationId xmlns:p14="http://schemas.microsoft.com/office/powerpoint/2010/main" val="375055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Comments</a:t>
            </a:r>
            <a:endParaRPr lang="en-US" dirty="0"/>
          </a:p>
        </p:txBody>
      </p:sp>
      <p:sp>
        <p:nvSpPr>
          <p:cNvPr id="3" name="Content Placeholder 2"/>
          <p:cNvSpPr>
            <a:spLocks noGrp="1"/>
          </p:cNvSpPr>
          <p:nvPr>
            <p:ph idx="1"/>
          </p:nvPr>
        </p:nvSpPr>
        <p:spPr/>
        <p:txBody>
          <a:bodyPr/>
          <a:lstStyle/>
          <a:p>
            <a:r>
              <a:rPr lang="en-US" dirty="0" smtClean="0">
                <a:solidFill>
                  <a:schemeClr val="bg2">
                    <a:lumMod val="50000"/>
                  </a:schemeClr>
                </a:solidFill>
              </a:rPr>
              <a:t>UCCS</a:t>
            </a:r>
            <a:r>
              <a:rPr lang="en-US" dirty="0" smtClean="0"/>
              <a:t> Students</a:t>
            </a:r>
          </a:p>
          <a:p>
            <a:pPr lvl="1"/>
            <a:r>
              <a:rPr lang="en-US" dirty="0" smtClean="0"/>
              <a:t>"On-line </a:t>
            </a:r>
            <a:r>
              <a:rPr lang="en-US" dirty="0" err="1" smtClean="0"/>
              <a:t>preclass</a:t>
            </a:r>
            <a:r>
              <a:rPr lang="en-US" dirty="0" smtClean="0"/>
              <a:t> questions encouraged thinking instead of researching."</a:t>
            </a:r>
          </a:p>
          <a:p>
            <a:pPr lvl="1"/>
            <a:r>
              <a:rPr lang="en-US" dirty="0" smtClean="0"/>
              <a:t>"</a:t>
            </a:r>
            <a:r>
              <a:rPr lang="en-US" dirty="0" err="1" smtClean="0"/>
              <a:t>Preclass</a:t>
            </a:r>
            <a:r>
              <a:rPr lang="en-US" dirty="0" smtClean="0"/>
              <a:t> questions were helpful but difficult.”</a:t>
            </a:r>
          </a:p>
          <a:p>
            <a:r>
              <a:rPr lang="en-US" dirty="0" smtClean="0">
                <a:solidFill>
                  <a:srgbClr val="C0504D"/>
                </a:solidFill>
              </a:rPr>
              <a:t>Macalester</a:t>
            </a:r>
            <a:r>
              <a:rPr lang="en-US" dirty="0" smtClean="0"/>
              <a:t> Students</a:t>
            </a:r>
          </a:p>
          <a:p>
            <a:pPr lvl="1"/>
            <a:r>
              <a:rPr lang="en-US" dirty="0" smtClean="0"/>
              <a:t>“Gets a little bit confusing some weeks, but it’s great as we start thinking before class.” </a:t>
            </a:r>
          </a:p>
          <a:p>
            <a:pPr lvl="1"/>
            <a:r>
              <a:rPr lang="en-US" dirty="0" smtClean="0"/>
              <a:t>“I like them! They force me to figure out the conceptual things.”</a:t>
            </a:r>
          </a:p>
          <a:p>
            <a:endParaRPr lang="en-US" dirty="0" smtClean="0"/>
          </a:p>
          <a:p>
            <a:pPr lvl="1"/>
            <a:endParaRPr lang="en-US" dirty="0"/>
          </a:p>
        </p:txBody>
      </p:sp>
    </p:spTree>
    <p:extLst>
      <p:ext uri="{BB962C8B-B14F-4D97-AF65-F5344CB8AC3E}">
        <p14:creationId xmlns:p14="http://schemas.microsoft.com/office/powerpoint/2010/main" val="358862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Principles for Good Practice in Undergraduate Education</a:t>
            </a:r>
            <a:endParaRPr lang="en-US" dirty="0"/>
          </a:p>
        </p:txBody>
      </p:sp>
      <p:sp>
        <p:nvSpPr>
          <p:cNvPr id="3" name="Content Placeholder 2"/>
          <p:cNvSpPr>
            <a:spLocks noGrp="1"/>
          </p:cNvSpPr>
          <p:nvPr>
            <p:ph idx="1"/>
          </p:nvPr>
        </p:nvSpPr>
        <p:spPr>
          <a:xfrm>
            <a:off x="457200" y="2038904"/>
            <a:ext cx="8229600" cy="4087259"/>
          </a:xfrm>
        </p:spPr>
        <p:txBody>
          <a:bodyPr>
            <a:normAutofit fontScale="62500" lnSpcReduction="20000"/>
          </a:bodyPr>
          <a:lstStyle/>
          <a:p>
            <a:r>
              <a:rPr lang="en-US" dirty="0" smtClean="0"/>
              <a:t>Encourage contact between students and faculty</a:t>
            </a:r>
          </a:p>
          <a:p>
            <a:pPr lvl="1"/>
            <a:r>
              <a:rPr lang="en-US" dirty="0" smtClean="0">
                <a:solidFill>
                  <a:srgbClr val="3366FF"/>
                </a:solidFill>
              </a:rPr>
              <a:t>Electronic comments both ways</a:t>
            </a:r>
          </a:p>
          <a:p>
            <a:r>
              <a:rPr lang="en-US" dirty="0" smtClean="0"/>
              <a:t>Develop reciprocity and cooperation among students</a:t>
            </a:r>
          </a:p>
          <a:p>
            <a:pPr lvl="1"/>
            <a:r>
              <a:rPr lang="en-US" dirty="0" smtClean="0">
                <a:solidFill>
                  <a:srgbClr val="FF0000"/>
                </a:solidFill>
              </a:rPr>
              <a:t>Students allowed to cooperate – most do not</a:t>
            </a:r>
            <a:endParaRPr lang="en-US" dirty="0" smtClean="0">
              <a:solidFill>
                <a:srgbClr val="FF0000"/>
              </a:solidFill>
            </a:endParaRPr>
          </a:p>
          <a:p>
            <a:r>
              <a:rPr lang="en-US" dirty="0" smtClean="0"/>
              <a:t>Encourage active learning</a:t>
            </a:r>
          </a:p>
          <a:p>
            <a:pPr lvl="1"/>
            <a:r>
              <a:rPr lang="en-US" dirty="0" smtClean="0">
                <a:solidFill>
                  <a:srgbClr val="FF0000"/>
                </a:solidFill>
              </a:rPr>
              <a:t>Depends on design of question</a:t>
            </a:r>
          </a:p>
          <a:p>
            <a:r>
              <a:rPr lang="en-US" dirty="0" smtClean="0"/>
              <a:t>Give prompt feedback</a:t>
            </a:r>
          </a:p>
          <a:p>
            <a:pPr lvl="1"/>
            <a:r>
              <a:rPr lang="en-US" dirty="0" smtClean="0">
                <a:solidFill>
                  <a:srgbClr val="3366FF"/>
                </a:solidFill>
              </a:rPr>
              <a:t>Answers/grades posted quickly, use in class that day</a:t>
            </a:r>
          </a:p>
          <a:p>
            <a:r>
              <a:rPr lang="en-US" dirty="0" smtClean="0"/>
              <a:t>Emphasize time on task</a:t>
            </a:r>
          </a:p>
          <a:p>
            <a:pPr lvl="1"/>
            <a:r>
              <a:rPr lang="en-US" dirty="0" smtClean="0">
                <a:solidFill>
                  <a:srgbClr val="FF0000"/>
                </a:solidFill>
              </a:rPr>
              <a:t>Varies with student</a:t>
            </a:r>
          </a:p>
          <a:p>
            <a:r>
              <a:rPr lang="en-US" dirty="0" smtClean="0"/>
              <a:t>Communicate high expectations</a:t>
            </a:r>
          </a:p>
          <a:p>
            <a:pPr lvl="1"/>
            <a:r>
              <a:rPr lang="en-US" dirty="0" smtClean="0">
                <a:solidFill>
                  <a:srgbClr val="3366FF"/>
                </a:solidFill>
              </a:rPr>
              <a:t>Students answer questions BEFORE covered in class</a:t>
            </a:r>
            <a:endParaRPr lang="en-US" dirty="0" smtClean="0">
              <a:solidFill>
                <a:srgbClr val="3366FF"/>
              </a:solidFill>
            </a:endParaRPr>
          </a:p>
          <a:p>
            <a:r>
              <a:rPr lang="en-US" dirty="0" smtClean="0"/>
              <a:t>Respect diverse talents and ways of learning</a:t>
            </a:r>
          </a:p>
          <a:p>
            <a:pPr lvl="1"/>
            <a:r>
              <a:rPr lang="en-US" dirty="0" smtClean="0">
                <a:solidFill>
                  <a:srgbClr val="3366FF"/>
                </a:solidFill>
              </a:rPr>
              <a:t>Mix visual, textual, data-related questions</a:t>
            </a:r>
            <a:endParaRPr lang="en-US" dirty="0">
              <a:solidFill>
                <a:srgbClr val="3366FF"/>
              </a:solidFill>
            </a:endParaRPr>
          </a:p>
        </p:txBody>
      </p:sp>
      <p:sp>
        <p:nvSpPr>
          <p:cNvPr id="4" name="TextBox 3"/>
          <p:cNvSpPr txBox="1"/>
          <p:nvPr/>
        </p:nvSpPr>
        <p:spPr>
          <a:xfrm>
            <a:off x="3425723" y="1518111"/>
            <a:ext cx="1805790" cy="369332"/>
          </a:xfrm>
          <a:prstGeom prst="rect">
            <a:avLst/>
          </a:prstGeom>
          <a:noFill/>
        </p:spPr>
        <p:txBody>
          <a:bodyPr wrap="none" rtlCol="0">
            <a:spAutoFit/>
          </a:bodyPr>
          <a:lstStyle/>
          <a:p>
            <a:r>
              <a:rPr lang="en-US" dirty="0" err="1" smtClean="0"/>
              <a:t>Chickering</a:t>
            </a:r>
            <a:r>
              <a:rPr lang="en-US" dirty="0" smtClean="0"/>
              <a:t> - 1987</a:t>
            </a:r>
            <a:endParaRPr lang="en-US" dirty="0"/>
          </a:p>
        </p:txBody>
      </p:sp>
    </p:spTree>
    <p:extLst>
      <p:ext uri="{BB962C8B-B14F-4D97-AF65-F5344CB8AC3E}">
        <p14:creationId xmlns:p14="http://schemas.microsoft.com/office/powerpoint/2010/main" val="295854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562</Words>
  <Application>Microsoft Macintosh PowerPoint</Application>
  <PresentationFormat>On-screen Show (4:3)</PresentationFormat>
  <Paragraphs>120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Just-in-Time Teaching (JITT) in different environments</vt:lpstr>
      <vt:lpstr>Just-in-Time Teaching</vt:lpstr>
      <vt:lpstr>Just-in-Time Teaching</vt:lpstr>
      <vt:lpstr>How does this work?</vt:lpstr>
      <vt:lpstr>Results</vt:lpstr>
      <vt:lpstr>Compare two different Colleges Same class, same instructor</vt:lpstr>
      <vt:lpstr>RESULTS</vt:lpstr>
      <vt:lpstr>RESULTS - Comments</vt:lpstr>
      <vt:lpstr>Seven Principles for Good Practice in Undergraduate Education</vt:lpstr>
      <vt:lpstr>Thank You!</vt:lpstr>
      <vt:lpstr>Examples</vt:lpstr>
      <vt:lpstr>Examples</vt:lpstr>
    </vt:vector>
  </TitlesOfParts>
  <Company>Macalester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Our Students Thinking?</dc:title>
  <dc:creator>ITS</dc:creator>
  <cp:lastModifiedBy>Tom Christensen</cp:lastModifiedBy>
  <cp:revision>26</cp:revision>
  <cp:lastPrinted>2016-04-22T17:28:19Z</cp:lastPrinted>
  <dcterms:created xsi:type="dcterms:W3CDTF">2014-04-11T19:27:58Z</dcterms:created>
  <dcterms:modified xsi:type="dcterms:W3CDTF">2016-04-22T17:48:53Z</dcterms:modified>
</cp:coreProperties>
</file>