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22"/>
  </p:notesMasterIdLst>
  <p:sldIdLst>
    <p:sldId id="299" r:id="rId2"/>
    <p:sldId id="302" r:id="rId3"/>
    <p:sldId id="381" r:id="rId4"/>
    <p:sldId id="382" r:id="rId5"/>
    <p:sldId id="388" r:id="rId6"/>
    <p:sldId id="303" r:id="rId7"/>
    <p:sldId id="305" r:id="rId8"/>
    <p:sldId id="357" r:id="rId9"/>
    <p:sldId id="387" r:id="rId10"/>
    <p:sldId id="333" r:id="rId11"/>
    <p:sldId id="306" r:id="rId12"/>
    <p:sldId id="386" r:id="rId13"/>
    <p:sldId id="361" r:id="rId14"/>
    <p:sldId id="392" r:id="rId15"/>
    <p:sldId id="389" r:id="rId16"/>
    <p:sldId id="390" r:id="rId17"/>
    <p:sldId id="391" r:id="rId18"/>
    <p:sldId id="350" r:id="rId19"/>
    <p:sldId id="385" r:id="rId20"/>
    <p:sldId id="38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103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60" autoAdjust="0"/>
  </p:normalViewPr>
  <p:slideViewPr>
    <p:cSldViewPr>
      <p:cViewPr varScale="1">
        <p:scale>
          <a:sx n="52" d="100"/>
          <a:sy n="52" d="100"/>
        </p:scale>
        <p:origin x="-125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0D0E69-0C7C-4A2F-B619-47D1642EFAAE}" type="datetimeFigureOut">
              <a:rPr lang="en-US" smtClean="0"/>
              <a:t>4/11/2014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0B9004-0D69-44DD-9191-4AC0D16FEA6A}" type="slidenum">
              <a:rPr lang="en-US" smtClean="0"/>
              <a:t>‹#›</a:t>
            </a:fld>
            <a:endParaRPr lang="en-US"/>
          </a:p>
        </p:txBody>
      </p:sp>
    </p:spTree>
    <p:extLst>
      <p:ext uri="{BB962C8B-B14F-4D97-AF65-F5344CB8AC3E}">
        <p14:creationId xmlns:p14="http://schemas.microsoft.com/office/powerpoint/2010/main" val="2009165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Jeff’s results: Depending on the class</a:t>
            </a:r>
            <a:r>
              <a:rPr lang="en-US" baseline="0" dirty="0" smtClean="0"/>
              <a:t> </a:t>
            </a:r>
            <a:r>
              <a:rPr lang="en-US" baseline="0" dirty="0" smtClean="0"/>
              <a:t>70-80</a:t>
            </a:r>
            <a:r>
              <a:rPr lang="en-US" baseline="0" dirty="0" smtClean="0"/>
              <a:t>% of my students do their </a:t>
            </a:r>
            <a:r>
              <a:rPr lang="en-US" baseline="0" dirty="0" err="1" smtClean="0"/>
              <a:t>WarmUps</a:t>
            </a:r>
            <a:r>
              <a:rPr lang="en-US" baseline="0" dirty="0" smtClean="0"/>
              <a:t>, self-reporting that they spend ~40 minutes reading/responding (very consistent average)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Others results come from ~ 40 faculty, ~30 higher </a:t>
            </a:r>
            <a:r>
              <a:rPr lang="en-US" baseline="0" dirty="0" err="1" smtClean="0"/>
              <a:t>ed</a:t>
            </a:r>
            <a:r>
              <a:rPr lang="en-US" baseline="0" dirty="0" smtClean="0"/>
              <a:t> technology folks and ~10 students</a:t>
            </a:r>
            <a:endParaRPr lang="en-US" dirty="0" smtClean="0"/>
          </a:p>
          <a:p>
            <a:endParaRPr lang="en-US" dirty="0" smtClean="0"/>
          </a:p>
          <a:p>
            <a:r>
              <a:rPr lang="en-US" dirty="0" smtClean="0"/>
              <a:t>For</a:t>
            </a:r>
            <a:r>
              <a:rPr lang="en-US" baseline="0" dirty="0" smtClean="0"/>
              <a:t> this group: </a:t>
            </a:r>
            <a:endParaRPr lang="en-US" dirty="0"/>
          </a:p>
        </p:txBody>
      </p:sp>
      <p:sp>
        <p:nvSpPr>
          <p:cNvPr id="4" name="Slide Number Placeholder 3"/>
          <p:cNvSpPr>
            <a:spLocks noGrp="1"/>
          </p:cNvSpPr>
          <p:nvPr>
            <p:ph type="sldNum" sz="quarter" idx="10"/>
          </p:nvPr>
        </p:nvSpPr>
        <p:spPr/>
        <p:txBody>
          <a:bodyPr/>
          <a:lstStyle/>
          <a:p>
            <a:fld id="{A40B9004-0D69-44DD-9191-4AC0D16FEA6A}"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299701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comes from ~50 people, including ~20 students and</a:t>
            </a:r>
            <a:r>
              <a:rPr lang="en-US" baseline="0" dirty="0" smtClean="0"/>
              <a:t> ~30 Higher Ed. IT people</a:t>
            </a:r>
            <a:endParaRPr lang="en-US" dirty="0" smtClean="0"/>
          </a:p>
        </p:txBody>
      </p:sp>
      <p:sp>
        <p:nvSpPr>
          <p:cNvPr id="4" name="Slide Number Placeholder 3"/>
          <p:cNvSpPr>
            <a:spLocks noGrp="1"/>
          </p:cNvSpPr>
          <p:nvPr>
            <p:ph type="sldNum" sz="quarter" idx="10"/>
          </p:nvPr>
        </p:nvSpPr>
        <p:spPr/>
        <p:txBody>
          <a:bodyPr/>
          <a:lstStyle/>
          <a:p>
            <a:fld id="{A40B9004-0D69-44DD-9191-4AC0D16FEA6A}" type="slidenum">
              <a:rPr lang="en-US" smtClean="0"/>
              <a:t>12</a:t>
            </a:fld>
            <a:endParaRPr lang="en-US"/>
          </a:p>
        </p:txBody>
      </p:sp>
    </p:spTree>
    <p:extLst>
      <p:ext uri="{BB962C8B-B14F-4D97-AF65-F5344CB8AC3E}">
        <p14:creationId xmlns:p14="http://schemas.microsoft.com/office/powerpoint/2010/main" val="1340126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t>Major caveat:</a:t>
            </a:r>
            <a:r>
              <a:rPr lang="en-US" baseline="0" dirty="0" smtClean="0"/>
              <a:t> Using classroom response system does not automatically bring these benefits. The method matters much more than the means.</a:t>
            </a:r>
            <a:endParaRPr lang="en-US" dirty="0" smtClean="0"/>
          </a:p>
          <a:p>
            <a:pPr eaLnBrk="1" hangingPunct="1">
              <a:spcBef>
                <a:spcPct val="0"/>
              </a:spcBef>
            </a:pPr>
            <a:endParaRPr lang="en-US" dirty="0" smtClean="0"/>
          </a:p>
          <a:p>
            <a:pPr eaLnBrk="1" hangingPunct="1">
              <a:spcBef>
                <a:spcPct val="0"/>
              </a:spcBef>
            </a:pPr>
            <a:r>
              <a:rPr lang="en-US" dirty="0" err="1" smtClean="0"/>
              <a:t>Hinde</a:t>
            </a:r>
            <a:r>
              <a:rPr lang="en-US" dirty="0" smtClean="0"/>
              <a:t> &amp; Hunt: We survey 219 first-year business studies students tackling introductory economics, and find that the technology enhances learning in lectures because, among other things, it improves concentration, provides instantaneous and more effective student feedback, and allows students to make comparisons on how well they fare relative to their peers. </a:t>
            </a:r>
          </a:p>
          <a:p>
            <a:pPr eaLnBrk="1" hangingPunct="1">
              <a:spcBef>
                <a:spcPct val="0"/>
              </a:spcBef>
            </a:pPr>
            <a:endParaRPr lang="en-US" dirty="0" smtClean="0"/>
          </a:p>
          <a:p>
            <a:pPr eaLnBrk="1" hangingPunct="1">
              <a:spcBef>
                <a:spcPct val="0"/>
              </a:spcBef>
            </a:pPr>
            <a:r>
              <a:rPr lang="en-US" dirty="0" smtClean="0"/>
              <a:t>Moreau, 2010: Overall, the experimental group scored higher on the posttest than the control group, and weak students in the experimental group made more improvement as measured by the posttest than similar ability students in the control group</a:t>
            </a:r>
          </a:p>
          <a:p>
            <a:pPr eaLnBrk="1" hangingPunct="1">
              <a:spcBef>
                <a:spcPct val="0"/>
              </a:spcBef>
            </a:pPr>
            <a:endParaRPr lang="en-US" dirty="0" smtClean="0"/>
          </a:p>
          <a:p>
            <a:pPr eaLnBrk="1" hangingPunct="1">
              <a:spcBef>
                <a:spcPct val="0"/>
              </a:spcBef>
            </a:pPr>
            <a:r>
              <a:rPr lang="en-US" dirty="0" smtClean="0"/>
              <a:t>Poirier &amp; Feldman, 2007: There are reports of modest increases in exam grades when instructors use clickers to test concepts and probe opinions in large sections of introductory psychology .</a:t>
            </a:r>
          </a:p>
          <a:p>
            <a:pPr eaLnBrk="1" hangingPunct="1">
              <a:spcBef>
                <a:spcPct val="0"/>
              </a:spcBef>
            </a:pPr>
            <a:endParaRPr lang="en-US" dirty="0" smtClean="0"/>
          </a:p>
          <a:p>
            <a:pPr eaLnBrk="1" hangingPunct="1">
              <a:spcBef>
                <a:spcPct val="0"/>
              </a:spcBef>
            </a:pPr>
            <a:r>
              <a:rPr lang="en-US" dirty="0" smtClean="0"/>
              <a:t>Anderson, et al. 2011: Compression (dropping topics that are well understood) based on group, or individual-level performance caused no decrease in learning compared to no compression.</a:t>
            </a:r>
          </a:p>
        </p:txBody>
      </p:sp>
      <p:sp>
        <p:nvSpPr>
          <p:cNvPr id="4" name="Slide Number Placeholder 3"/>
          <p:cNvSpPr>
            <a:spLocks noGrp="1"/>
          </p:cNvSpPr>
          <p:nvPr>
            <p:ph type="sldNum" sz="quarter" idx="10"/>
          </p:nvPr>
        </p:nvSpPr>
        <p:spPr/>
        <p:txBody>
          <a:bodyPr/>
          <a:lstStyle/>
          <a:p>
            <a:fld id="{A40B9004-0D69-44DD-9191-4AC0D16FEA6A}" type="slidenum">
              <a:rPr lang="en-US" smtClean="0"/>
              <a:t>13</a:t>
            </a:fld>
            <a:endParaRPr lang="en-US"/>
          </a:p>
        </p:txBody>
      </p:sp>
    </p:spTree>
    <p:extLst>
      <p:ext uri="{BB962C8B-B14F-4D97-AF65-F5344CB8AC3E}">
        <p14:creationId xmlns:p14="http://schemas.microsoft.com/office/powerpoint/2010/main" val="4208086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spcBef>
                <a:spcPct val="0"/>
              </a:spcBef>
              <a:spcAft>
                <a:spcPct val="10000"/>
              </a:spcAft>
              <a:buFontTx/>
              <a:buNone/>
            </a:pPr>
            <a:r>
              <a:rPr lang="en-US" dirty="0" smtClean="0">
                <a:solidFill>
                  <a:srgbClr val="FFFF00"/>
                </a:solidFill>
              </a:rPr>
              <a:t>Carefully chosen questions</a:t>
            </a:r>
            <a:br>
              <a:rPr lang="en-US" dirty="0" smtClean="0">
                <a:solidFill>
                  <a:srgbClr val="FFFF00"/>
                </a:solidFill>
              </a:rPr>
            </a:br>
            <a:r>
              <a:rPr lang="en-US" dirty="0" smtClean="0">
                <a:solidFill>
                  <a:srgbClr val="FFFF00"/>
                </a:solidFill>
              </a:rPr>
              <a:t>Ideally: 30-70% correct on first try)</a:t>
            </a:r>
          </a:p>
          <a:p>
            <a:pPr marL="114300" lvl="1" indent="0" algn="l" eaLnBrk="1" hangingPunct="1">
              <a:spcBef>
                <a:spcPct val="0"/>
              </a:spcBef>
              <a:spcAft>
                <a:spcPct val="10000"/>
              </a:spcAft>
              <a:buFont typeface="Arial" charset="0"/>
              <a:buNone/>
            </a:pPr>
            <a:r>
              <a:rPr lang="en-US" dirty="0" smtClean="0"/>
              <a:t>In 95% of cases, students “migrate” towards correct answer, often dramatically.</a:t>
            </a:r>
          </a:p>
          <a:p>
            <a:pPr marL="114300" lvl="1" indent="0" algn="l" eaLnBrk="1" hangingPunct="1">
              <a:spcBef>
                <a:spcPct val="0"/>
              </a:spcBef>
              <a:spcAft>
                <a:spcPct val="10000"/>
              </a:spcAft>
              <a:buFont typeface="Arial" charset="0"/>
              <a:buNone/>
            </a:pPr>
            <a:r>
              <a:rPr lang="en-US" dirty="0" smtClean="0"/>
              <a:t>Explanation and discussion by instructor follows the second “vote”, as necessary.</a:t>
            </a:r>
          </a:p>
          <a:p>
            <a:pPr marL="114300" lvl="1" indent="0" algn="l" eaLnBrk="1" hangingPunct="1">
              <a:spcBef>
                <a:spcPct val="0"/>
              </a:spcBef>
              <a:spcAft>
                <a:spcPct val="10000"/>
              </a:spcAft>
              <a:buFont typeface="Arial" charset="0"/>
              <a:buNone/>
            </a:pPr>
            <a:r>
              <a:rPr lang="en-US" dirty="0" smtClean="0"/>
              <a:t>In my class, participation is required (5% of final grade) but </a:t>
            </a:r>
            <a:r>
              <a:rPr lang="en-US" i="1" dirty="0" smtClean="0"/>
              <a:t>correctness is not required</a:t>
            </a:r>
            <a:r>
              <a:rPr lang="en-US" dirty="0" smtClean="0"/>
              <a:t>.</a:t>
            </a:r>
          </a:p>
        </p:txBody>
      </p:sp>
      <p:sp>
        <p:nvSpPr>
          <p:cNvPr id="4" name="Slide Number Placeholder 3"/>
          <p:cNvSpPr>
            <a:spLocks noGrp="1"/>
          </p:cNvSpPr>
          <p:nvPr>
            <p:ph type="sldNum" sz="quarter" idx="10"/>
          </p:nvPr>
        </p:nvSpPr>
        <p:spPr/>
        <p:txBody>
          <a:bodyPr/>
          <a:lstStyle/>
          <a:p>
            <a:fld id="{A40B9004-0D69-44DD-9191-4AC0D16FEA6A}" type="slidenum">
              <a:rPr lang="en-US" smtClean="0"/>
              <a:t>14</a:t>
            </a:fld>
            <a:endParaRPr lang="en-US"/>
          </a:p>
        </p:txBody>
      </p:sp>
    </p:spTree>
    <p:extLst>
      <p:ext uri="{BB962C8B-B14F-4D97-AF65-F5344CB8AC3E}">
        <p14:creationId xmlns:p14="http://schemas.microsoft.com/office/powerpoint/2010/main" val="1071534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TRANSITION: I’m going to use my own classes as an</a:t>
            </a:r>
            <a:r>
              <a:rPr lang="en-US" baseline="0" dirty="0" smtClean="0"/>
              <a:t> example of how this can work… all from an evidence-based perspective</a:t>
            </a:r>
            <a:endParaRPr lang="en-US" dirty="0"/>
          </a:p>
        </p:txBody>
      </p:sp>
      <p:sp>
        <p:nvSpPr>
          <p:cNvPr id="4" name="Slide Number Placeholder 3"/>
          <p:cNvSpPr>
            <a:spLocks noGrp="1"/>
          </p:cNvSpPr>
          <p:nvPr>
            <p:ph type="sldNum" sz="quarter" idx="10"/>
          </p:nvPr>
        </p:nvSpPr>
        <p:spPr/>
        <p:txBody>
          <a:bodyPr/>
          <a:lstStyle/>
          <a:p>
            <a:fld id="{A40B9004-0D69-44DD-9191-4AC0D16FEA6A}" type="slidenum">
              <a:rPr lang="en-US" smtClean="0"/>
              <a:t>15</a:t>
            </a:fld>
            <a:endParaRPr lang="en-US"/>
          </a:p>
        </p:txBody>
      </p:sp>
    </p:spTree>
    <p:extLst>
      <p:ext uri="{BB962C8B-B14F-4D97-AF65-F5344CB8AC3E}">
        <p14:creationId xmlns:p14="http://schemas.microsoft.com/office/powerpoint/2010/main" val="1537865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0B9004-0D69-44DD-9191-4AC0D16FEA6A}" type="slidenum">
              <a:rPr lang="en-US" smtClean="0"/>
              <a:t>17</a:t>
            </a:fld>
            <a:endParaRPr lang="en-US"/>
          </a:p>
        </p:txBody>
      </p:sp>
    </p:spTree>
    <p:extLst>
      <p:ext uri="{BB962C8B-B14F-4D97-AF65-F5344CB8AC3E}">
        <p14:creationId xmlns:p14="http://schemas.microsoft.com/office/powerpoint/2010/main" val="531393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93700"/>
            <a:ext cx="8305800" cy="1511300"/>
          </a:xfrm>
        </p:spPr>
        <p:txBody>
          <a:bodyPr anchor="t"/>
          <a:lstStyle>
            <a:lvl1pPr>
              <a:defRPr>
                <a:solidFill>
                  <a:schemeClr val="tx2"/>
                </a:solidFill>
              </a:defRPr>
            </a:lvl1pPr>
          </a:lstStyle>
          <a:p>
            <a:endParaRPr lang="en-US" dirty="0"/>
          </a:p>
        </p:txBody>
      </p:sp>
      <p:sp>
        <p:nvSpPr>
          <p:cNvPr id="4" name="TextBox 3"/>
          <p:cNvSpPr txBox="1"/>
          <p:nvPr userDrawn="1"/>
        </p:nvSpPr>
        <p:spPr>
          <a:xfrm>
            <a:off x="381000" y="1935540"/>
            <a:ext cx="8305800" cy="584775"/>
          </a:xfrm>
          <a:prstGeom prst="rect">
            <a:avLst/>
          </a:prstGeom>
          <a:noFill/>
        </p:spPr>
        <p:txBody>
          <a:bodyPr wrap="square" rtlCol="0">
            <a:spAutoFit/>
          </a:bodyPr>
          <a:lstStyle/>
          <a:p>
            <a:r>
              <a:rPr lang="en-US" sz="3200" dirty="0" smtClean="0">
                <a:solidFill>
                  <a:srgbClr val="010326"/>
                </a:solidFill>
              </a:rPr>
              <a:t>…</a:t>
            </a:r>
            <a:endParaRPr lang="en-US" sz="3200" dirty="0">
              <a:solidFill>
                <a:srgbClr val="010326"/>
              </a:solidFill>
            </a:endParaRPr>
          </a:p>
        </p:txBody>
      </p:sp>
    </p:spTree>
    <p:extLst>
      <p:ext uri="{BB962C8B-B14F-4D97-AF65-F5344CB8AC3E}">
        <p14:creationId xmlns:p14="http://schemas.microsoft.com/office/powerpoint/2010/main" val="21226125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2700"/>
            <a:ext cx="8229600" cy="1143000"/>
          </a:xfrm>
        </p:spPr>
        <p:txBody>
          <a:bodyPr/>
          <a:lstStyle/>
          <a:p>
            <a:r>
              <a:rPr lang="en-US" dirty="0" smtClean="0"/>
              <a:t>Click to edit Master 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solidFill>
                <a:srgbClr val="01032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010326"/>
              </a:solidFill>
            </a:endParaRPr>
          </a:p>
        </p:txBody>
      </p:sp>
      <p:sp>
        <p:nvSpPr>
          <p:cNvPr id="6" name="Slide Number Placeholder 5"/>
          <p:cNvSpPr>
            <a:spLocks noGrp="1"/>
          </p:cNvSpPr>
          <p:nvPr>
            <p:ph type="sldNum" sz="quarter" idx="12"/>
          </p:nvPr>
        </p:nvSpPr>
        <p:spPr/>
        <p:txBody>
          <a:bodyPr/>
          <a:lstStyle/>
          <a:p>
            <a:fld id="{6C0D17D1-D089-4666-81C3-A69C83FD8544}" type="slidenum">
              <a:rPr lang="en-US" smtClean="0">
                <a:solidFill>
                  <a:srgbClr val="004678"/>
                </a:solidFill>
              </a:rPr>
              <a:pPr/>
              <a:t>‹#›</a:t>
            </a:fld>
            <a:endParaRPr lang="en-US">
              <a:solidFill>
                <a:srgbClr val="004678"/>
              </a:solidFill>
            </a:endParaRPr>
          </a:p>
        </p:txBody>
      </p:sp>
      <p:sp>
        <p:nvSpPr>
          <p:cNvPr id="7" name="Content Placeholder 2"/>
          <p:cNvSpPr>
            <a:spLocks noGrp="1"/>
          </p:cNvSpPr>
          <p:nvPr>
            <p:ph idx="1"/>
          </p:nvPr>
        </p:nvSpPr>
        <p:spPr>
          <a:xfrm>
            <a:off x="381000" y="1295400"/>
            <a:ext cx="8305800" cy="5562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458022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ickerQ">
    <p:spTree>
      <p:nvGrpSpPr>
        <p:cNvPr id="1" name=""/>
        <p:cNvGrpSpPr/>
        <p:nvPr/>
      </p:nvGrpSpPr>
      <p:grpSpPr>
        <a:xfrm>
          <a:off x="0" y="0"/>
          <a:ext cx="0" cy="0"/>
          <a:chOff x="0" y="0"/>
          <a:chExt cx="0" cy="0"/>
        </a:xfrm>
      </p:grpSpPr>
      <p:sp>
        <p:nvSpPr>
          <p:cNvPr id="6" name="Content Placeholder 2"/>
          <p:cNvSpPr>
            <a:spLocks noGrp="1"/>
          </p:cNvSpPr>
          <p:nvPr>
            <p:ph idx="1"/>
          </p:nvPr>
        </p:nvSpPr>
        <p:spPr>
          <a:xfrm>
            <a:off x="381000" y="838200"/>
            <a:ext cx="8458200" cy="6019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Slide Number Placeholder 2"/>
          <p:cNvSpPr>
            <a:spLocks noGrp="1"/>
          </p:cNvSpPr>
          <p:nvPr>
            <p:ph type="sldNum" sz="quarter" idx="10"/>
          </p:nvPr>
        </p:nvSpPr>
        <p:spPr/>
        <p:txBody>
          <a:bodyPr/>
          <a:lstStyle/>
          <a:p>
            <a:fld id="{6C0D17D1-D089-4666-81C3-A69C83FD8544}" type="slidenum">
              <a:rPr lang="en-US" smtClean="0">
                <a:solidFill>
                  <a:srgbClr val="004678"/>
                </a:solidFill>
              </a:rPr>
              <a:pPr/>
              <a:t>‹#›</a:t>
            </a:fld>
            <a:endParaRPr lang="en-US" dirty="0">
              <a:solidFill>
                <a:srgbClr val="004678"/>
              </a:solidFill>
            </a:endParaRPr>
          </a:p>
        </p:txBody>
      </p:sp>
      <p:cxnSp>
        <p:nvCxnSpPr>
          <p:cNvPr id="4" name="Straight Connector 3"/>
          <p:cNvCxnSpPr/>
          <p:nvPr userDrawn="1"/>
        </p:nvCxnSpPr>
        <p:spPr>
          <a:xfrm>
            <a:off x="381000" y="685800"/>
            <a:ext cx="8458200" cy="0"/>
          </a:xfrm>
          <a:prstGeom prst="line">
            <a:avLst/>
          </a:prstGeom>
          <a:ln>
            <a:solidFill>
              <a:srgbClr val="C6CBD9"/>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087166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2700"/>
            <a:ext cx="8229600" cy="1143000"/>
          </a:xfrm>
        </p:spPr>
        <p:txBody>
          <a:body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fld id="{6C0D17D1-D089-4666-81C3-A69C83FD8544}" type="slidenum">
              <a:rPr lang="en-US" smtClean="0">
                <a:solidFill>
                  <a:srgbClr val="004678"/>
                </a:solidFill>
              </a:rPr>
              <a:pPr/>
              <a:t>‹#›</a:t>
            </a:fld>
            <a:endParaRPr lang="en-US" dirty="0">
              <a:solidFill>
                <a:srgbClr val="004678"/>
              </a:solidFill>
            </a:endParaRPr>
          </a:p>
        </p:txBody>
      </p:sp>
      <p:sp>
        <p:nvSpPr>
          <p:cNvPr id="4" name="Content Placeholder 2"/>
          <p:cNvSpPr>
            <a:spLocks noGrp="1"/>
          </p:cNvSpPr>
          <p:nvPr>
            <p:ph idx="1"/>
          </p:nvPr>
        </p:nvSpPr>
        <p:spPr>
          <a:xfrm>
            <a:off x="228600" y="1295400"/>
            <a:ext cx="4191000" cy="5410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2"/>
          <p:cNvSpPr>
            <a:spLocks noGrp="1"/>
          </p:cNvSpPr>
          <p:nvPr>
            <p:ph idx="11"/>
          </p:nvPr>
        </p:nvSpPr>
        <p:spPr>
          <a:xfrm>
            <a:off x="4648200" y="1295400"/>
            <a:ext cx="4191000" cy="5410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1814303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2700"/>
            <a:ext cx="8229600" cy="1143000"/>
          </a:xfrm>
        </p:spPr>
        <p:txBody>
          <a:bodyPr/>
          <a:lstStyle/>
          <a:p>
            <a:r>
              <a:rPr lang="en-US" dirty="0" smtClean="0"/>
              <a:t>Click to edit Master 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solidFill>
                <a:srgbClr val="010326"/>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010326"/>
              </a:solidFill>
            </a:endParaRPr>
          </a:p>
        </p:txBody>
      </p:sp>
      <p:sp>
        <p:nvSpPr>
          <p:cNvPr id="6" name="Slide Number Placeholder 5"/>
          <p:cNvSpPr>
            <a:spLocks noGrp="1"/>
          </p:cNvSpPr>
          <p:nvPr>
            <p:ph type="sldNum" sz="quarter" idx="12"/>
          </p:nvPr>
        </p:nvSpPr>
        <p:spPr/>
        <p:txBody>
          <a:bodyPr/>
          <a:lstStyle/>
          <a:p>
            <a:fld id="{6C0D17D1-D089-4666-81C3-A69C83FD8544}" type="slidenum">
              <a:rPr lang="en-US" smtClean="0">
                <a:solidFill>
                  <a:srgbClr val="004678"/>
                </a:solidFill>
              </a:rPr>
              <a:pPr/>
              <a:t>‹#›</a:t>
            </a:fld>
            <a:endParaRPr lang="en-US">
              <a:solidFill>
                <a:srgbClr val="004678"/>
              </a:solidFill>
            </a:endParaRPr>
          </a:p>
        </p:txBody>
      </p:sp>
      <p:sp>
        <p:nvSpPr>
          <p:cNvPr id="7" name="Content Placeholder 2"/>
          <p:cNvSpPr>
            <a:spLocks noGrp="1"/>
          </p:cNvSpPr>
          <p:nvPr>
            <p:ph idx="1"/>
          </p:nvPr>
        </p:nvSpPr>
        <p:spPr>
          <a:xfrm>
            <a:off x="381000" y="1295400"/>
            <a:ext cx="8305800" cy="5562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7301569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127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295400"/>
            <a:ext cx="8305800" cy="5562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452503" y="0"/>
            <a:ext cx="539097" cy="381000"/>
          </a:xfrm>
          <a:prstGeom prst="rect">
            <a:avLst/>
          </a:prstGeom>
        </p:spPr>
        <p:txBody>
          <a:bodyPr vert="horz" lIns="91440" tIns="45720" rIns="91440" bIns="45720" rtlCol="0" anchor="ctr"/>
          <a:lstStyle>
            <a:lvl1pPr algn="r">
              <a:defRPr sz="1800">
                <a:solidFill>
                  <a:schemeClr val="bg2"/>
                </a:solidFill>
              </a:defRPr>
            </a:lvl1pPr>
          </a:lstStyle>
          <a:p>
            <a:fld id="{6C0D17D1-D089-4666-81C3-A69C83FD8544}" type="slidenum">
              <a:rPr lang="en-US" smtClean="0">
                <a:solidFill>
                  <a:srgbClr val="004678"/>
                </a:solidFill>
              </a:rPr>
              <a:pPr/>
              <a:t>‹#›</a:t>
            </a:fld>
            <a:endParaRPr lang="en-US" dirty="0">
              <a:solidFill>
                <a:srgbClr val="004678"/>
              </a:solidFill>
            </a:endParaRPr>
          </a:p>
        </p:txBody>
      </p:sp>
    </p:spTree>
    <p:extLst>
      <p:ext uri="{BB962C8B-B14F-4D97-AF65-F5344CB8AC3E}">
        <p14:creationId xmlns:p14="http://schemas.microsoft.com/office/powerpoint/2010/main" val="50486213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2" r:id="rId3"/>
    <p:sldLayoutId id="2147483661" r:id="rId4"/>
    <p:sldLayoutId id="2147483675" r:id="rId5"/>
  </p:sldLayoutIdLst>
  <p:timing>
    <p:tnLst>
      <p:par>
        <p:cTn id="1" dur="indefinite" restart="never" nodeType="tmRoot"/>
      </p:par>
    </p:tnLst>
  </p:timing>
  <p:hf hdr="0" ftr="0" dt="0"/>
  <p:txStyles>
    <p:titleStyle>
      <a:lvl1pPr algn="l" defTabSz="914400" rtl="0" eaLnBrk="1" latinLnBrk="0" hangingPunct="1">
        <a:spcBef>
          <a:spcPct val="0"/>
        </a:spcBef>
        <a:buNone/>
        <a:defRPr sz="4400" kern="1200" cap="small" baseline="0">
          <a:solidFill>
            <a:schemeClr val="tx2"/>
          </a:solidFill>
          <a:latin typeface="Corbel" pitchFamily="34" charset="0"/>
          <a:ea typeface="+mj-ea"/>
          <a:cs typeface="+mj-cs"/>
        </a:defRPr>
      </a:lvl1pPr>
    </p:titleStyle>
    <p:bodyStyle>
      <a:lvl1pPr marL="0" indent="0" algn="l" defTabSz="914400" rtl="0" eaLnBrk="1" latinLnBrk="0" hangingPunct="1">
        <a:spcBef>
          <a:spcPts val="0"/>
        </a:spcBef>
        <a:spcAft>
          <a:spcPts val="900"/>
        </a:spcAft>
        <a:buFont typeface="Arial" pitchFamily="34" charset="0"/>
        <a:buNone/>
        <a:defRPr sz="3200" kern="1200">
          <a:solidFill>
            <a:schemeClr val="bg2"/>
          </a:solidFill>
          <a:latin typeface="Corbel" pitchFamily="34" charset="0"/>
          <a:ea typeface="+mn-ea"/>
          <a:cs typeface="+mn-cs"/>
        </a:defRPr>
      </a:lvl1pPr>
      <a:lvl2pPr marL="514350" indent="-285750" algn="l" defTabSz="914400" rtl="0" eaLnBrk="1" latinLnBrk="0" hangingPunct="1">
        <a:spcBef>
          <a:spcPts val="0"/>
        </a:spcBef>
        <a:spcAft>
          <a:spcPts val="900"/>
        </a:spcAft>
        <a:buFont typeface="Arial" pitchFamily="34" charset="0"/>
        <a:buChar char="–"/>
        <a:defRPr sz="3200" kern="1200">
          <a:solidFill>
            <a:schemeClr val="bg2"/>
          </a:solidFill>
          <a:latin typeface="Corbel" pitchFamily="34" charset="0"/>
          <a:ea typeface="+mn-ea"/>
          <a:cs typeface="+mn-cs"/>
        </a:defRPr>
      </a:lvl2pPr>
      <a:lvl3pPr marL="749300" indent="-228600" algn="l" defTabSz="914400" rtl="0" eaLnBrk="1" latinLnBrk="0" hangingPunct="1">
        <a:spcBef>
          <a:spcPts val="0"/>
        </a:spcBef>
        <a:spcAft>
          <a:spcPts val="900"/>
        </a:spcAft>
        <a:buFont typeface="Arial" pitchFamily="34" charset="0"/>
        <a:buChar char="•"/>
        <a:defRPr sz="3200" kern="1200">
          <a:solidFill>
            <a:schemeClr val="bg2"/>
          </a:solidFill>
          <a:latin typeface="Corbel" pitchFamily="34" charset="0"/>
          <a:ea typeface="+mn-ea"/>
          <a:cs typeface="+mn-cs"/>
        </a:defRPr>
      </a:lvl3pPr>
      <a:lvl4pPr marL="977900" indent="-228600" algn="l" defTabSz="914400" rtl="0" eaLnBrk="1" latinLnBrk="0" hangingPunct="1">
        <a:spcBef>
          <a:spcPts val="0"/>
        </a:spcBef>
        <a:spcAft>
          <a:spcPts val="900"/>
        </a:spcAft>
        <a:buFont typeface="Arial" pitchFamily="34" charset="0"/>
        <a:buChar char="–"/>
        <a:defRPr sz="3200" kern="1200">
          <a:solidFill>
            <a:schemeClr val="bg2"/>
          </a:solidFill>
          <a:latin typeface="Corbel" pitchFamily="34" charset="0"/>
          <a:ea typeface="+mn-ea"/>
          <a:cs typeface="+mn-cs"/>
        </a:defRPr>
      </a:lvl4pPr>
      <a:lvl5pPr marL="1206500" indent="-228600" algn="l" defTabSz="914400" rtl="0" eaLnBrk="1" latinLnBrk="0" hangingPunct="1">
        <a:spcBef>
          <a:spcPts val="0"/>
        </a:spcBef>
        <a:spcAft>
          <a:spcPts val="900"/>
        </a:spcAft>
        <a:buFont typeface="Arial" pitchFamily="34" charset="0"/>
        <a:buChar char="»"/>
        <a:defRPr sz="3200" kern="1200">
          <a:solidFill>
            <a:schemeClr val="bg2"/>
          </a:solidFill>
          <a:latin typeface="Corbe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www.slideshare.net/JeffLoats" TargetMode="External"/><Relationship Id="rId2" Type="http://schemas.openxmlformats.org/officeDocument/2006/relationships/hyperlink" Target="mailto:jeff.loats@gmail.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agt.org/nagt/jge/abstracts/jan06.html#v54p18" TargetMode="External"/><Relationship Id="rId2" Type="http://schemas.openxmlformats.org/officeDocument/2006/relationships/hyperlink" Target="http://www.jstor.org/stable/3649666"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erc.carleton.edu/sp/library/classresponse/index.html" TargetMode="External"/><Relationship Id="rId3" Type="http://schemas.openxmlformats.org/officeDocument/2006/relationships/hyperlink" Target="http://www.physics.indiana.edu/~sdi/ajpv3i.pdf" TargetMode="External"/><Relationship Id="rId7" Type="http://schemas.openxmlformats.org/officeDocument/2006/relationships/hyperlink" Target="http://ianbeatty.com/blog/archives/100" TargetMode="External"/><Relationship Id="rId2" Type="http://schemas.openxmlformats.org/officeDocument/2006/relationships/hyperlink" Target="http://www.educause.edu/ir/library/pdf/EQM0729.pdf" TargetMode="External"/><Relationship Id="rId1" Type="http://schemas.openxmlformats.org/officeDocument/2006/relationships/slideLayout" Target="../slideLayouts/slideLayout4.xml"/><Relationship Id="rId6" Type="http://schemas.openxmlformats.org/officeDocument/2006/relationships/hyperlink" Target="http://www.cwsei.ubc.ca/resources/files/Tips_for_Successful_Clicker_Use_Duncan.pdf" TargetMode="External"/><Relationship Id="rId5" Type="http://schemas.openxmlformats.org/officeDocument/2006/relationships/hyperlink" Target="http://www.cwsei.ubc.ca/resources/files/Clicker_guide_CWSEI_CU-SEI_04-08.pdf" TargetMode="External"/><Relationship Id="rId4" Type="http://schemas.openxmlformats.org/officeDocument/2006/relationships/hyperlink" Target="http://www.cwsei.ubc.ca/resources/files/CU-SEI_Thought_Questions.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4167"/>
          <a:stretch/>
        </p:blipFill>
        <p:spPr>
          <a:xfrm>
            <a:off x="0" y="1143000"/>
            <a:ext cx="8763000" cy="5715000"/>
          </a:xfrm>
          <a:prstGeom prst="rect">
            <a:avLst/>
          </a:prstGeom>
        </p:spPr>
      </p:pic>
      <p:sp>
        <p:nvSpPr>
          <p:cNvPr id="2" name="Title 1"/>
          <p:cNvSpPr>
            <a:spLocks noGrp="1"/>
          </p:cNvSpPr>
          <p:nvPr>
            <p:ph type="ctrTitle"/>
          </p:nvPr>
        </p:nvSpPr>
        <p:spPr>
          <a:xfrm>
            <a:off x="457200" y="381000"/>
            <a:ext cx="8661400" cy="6477000"/>
          </a:xfrm>
        </p:spPr>
        <p:txBody>
          <a:bodyPr anchor="t">
            <a:noAutofit/>
          </a:bodyPr>
          <a:lstStyle/>
          <a:p>
            <a:pPr>
              <a:spcBef>
                <a:spcPts val="1200"/>
              </a:spcBef>
              <a:spcAft>
                <a:spcPts val="1200"/>
              </a:spcAft>
            </a:pPr>
            <a:r>
              <a:rPr lang="en-US" sz="4000" dirty="0"/>
              <a:t>Many Chances to Fail: </a:t>
            </a:r>
            <a:r>
              <a:rPr lang="en-US" sz="4000" dirty="0" smtClean="0"/>
              <a:t/>
            </a:r>
            <a:br>
              <a:rPr lang="en-US" sz="4000" dirty="0" smtClean="0"/>
            </a:br>
            <a:r>
              <a:rPr lang="en-US" sz="4000" dirty="0"/>
              <a:t>Scholarly Teaching in Physics</a:t>
            </a:r>
            <a:r>
              <a:rPr lang="en-US" sz="3200" dirty="0" smtClean="0">
                <a:solidFill>
                  <a:schemeClr val="bg2"/>
                </a:solidFill>
              </a:rPr>
              <a:t/>
            </a:r>
            <a:br>
              <a:rPr lang="en-US" sz="3200" dirty="0" smtClean="0">
                <a:solidFill>
                  <a:schemeClr val="bg2"/>
                </a:solidFill>
              </a:rPr>
            </a:br>
            <a:r>
              <a:rPr lang="en-US" sz="3200" dirty="0" smtClean="0">
                <a:solidFill>
                  <a:schemeClr val="bg2"/>
                </a:solidFill>
              </a:rPr>
              <a:t/>
            </a:r>
            <a:br>
              <a:rPr lang="en-US" sz="3200" dirty="0" smtClean="0">
                <a:solidFill>
                  <a:schemeClr val="bg2"/>
                </a:solidFill>
              </a:rPr>
            </a:br>
            <a:r>
              <a:rPr lang="en-US" sz="3200" dirty="0" smtClean="0">
                <a:solidFill>
                  <a:schemeClr val="accent1"/>
                </a:solidFill>
              </a:rPr>
              <a:t>@CO/WY AAPT Meeting, April 2014</a:t>
            </a:r>
            <a:br>
              <a:rPr lang="en-US" sz="3200" dirty="0" smtClean="0">
                <a:solidFill>
                  <a:schemeClr val="accent1"/>
                </a:solidFill>
              </a:rPr>
            </a:br>
            <a:r>
              <a:rPr lang="en-US" sz="3200" dirty="0" smtClean="0">
                <a:solidFill>
                  <a:schemeClr val="accent1"/>
                </a:solidFill>
              </a:rPr>
              <a:t/>
            </a:r>
            <a:br>
              <a:rPr lang="en-US" sz="3200" dirty="0" smtClean="0">
                <a:solidFill>
                  <a:schemeClr val="accent1"/>
                </a:solidFill>
              </a:rPr>
            </a:br>
            <a:r>
              <a:rPr lang="en-US" sz="3200" dirty="0">
                <a:solidFill>
                  <a:schemeClr val="accent1"/>
                </a:solidFill>
              </a:rPr>
              <a:t/>
            </a:r>
            <a:br>
              <a:rPr lang="en-US" sz="3200" dirty="0">
                <a:solidFill>
                  <a:schemeClr val="accent1"/>
                </a:solidFill>
              </a:rPr>
            </a:br>
            <a:r>
              <a:rPr lang="en-US" sz="3200" dirty="0" smtClean="0">
                <a:solidFill>
                  <a:schemeClr val="accent1"/>
                </a:solidFill>
              </a:rPr>
              <a:t/>
            </a:r>
            <a:br>
              <a:rPr lang="en-US" sz="3200" dirty="0" smtClean="0">
                <a:solidFill>
                  <a:schemeClr val="accent1"/>
                </a:solidFill>
              </a:rPr>
            </a:br>
            <a:r>
              <a:rPr lang="en-US" sz="3200" dirty="0">
                <a:solidFill>
                  <a:schemeClr val="accent1"/>
                </a:solidFill>
              </a:rPr>
              <a:t/>
            </a:r>
            <a:br>
              <a:rPr lang="en-US" sz="3200" dirty="0">
                <a:solidFill>
                  <a:schemeClr val="accent1"/>
                </a:solidFill>
              </a:rPr>
            </a:br>
            <a:r>
              <a:rPr lang="en-US" sz="3200" dirty="0">
                <a:solidFill>
                  <a:schemeClr val="accent1"/>
                </a:solidFill>
              </a:rPr>
              <a:t/>
            </a:r>
            <a:br>
              <a:rPr lang="en-US" sz="3200" dirty="0">
                <a:solidFill>
                  <a:schemeClr val="accent1"/>
                </a:solidFill>
              </a:rPr>
            </a:br>
            <a:r>
              <a:rPr lang="en-US" sz="2800" cap="none" dirty="0">
                <a:solidFill>
                  <a:srgbClr val="0067BC"/>
                </a:solidFill>
                <a:latin typeface="Gill Sans MT"/>
              </a:rPr>
              <a:t>Dr. Jeff Loats</a:t>
            </a:r>
            <a:br>
              <a:rPr lang="en-US" sz="2800" cap="none" dirty="0">
                <a:solidFill>
                  <a:srgbClr val="0067BC"/>
                </a:solidFill>
                <a:latin typeface="Gill Sans MT"/>
              </a:rPr>
            </a:br>
            <a:r>
              <a:rPr lang="en-US" sz="2800" cap="none" dirty="0">
                <a:solidFill>
                  <a:srgbClr val="0067BC"/>
                </a:solidFill>
                <a:latin typeface="Gill Sans MT"/>
              </a:rPr>
              <a:t>Associate Professor of Physics</a:t>
            </a:r>
            <a:br>
              <a:rPr lang="en-US" sz="2800" cap="none" dirty="0">
                <a:solidFill>
                  <a:srgbClr val="0067BC"/>
                </a:solidFill>
                <a:latin typeface="Gill Sans MT"/>
              </a:rPr>
            </a:br>
            <a:r>
              <a:rPr lang="en-US" sz="2800" cap="none" dirty="0">
                <a:solidFill>
                  <a:srgbClr val="0067BC"/>
                </a:solidFill>
                <a:latin typeface="Gill Sans MT"/>
              </a:rPr>
              <a:t>Faculty Associate to the </a:t>
            </a:r>
            <a:br>
              <a:rPr lang="en-US" sz="2800" cap="none" dirty="0">
                <a:solidFill>
                  <a:srgbClr val="0067BC"/>
                </a:solidFill>
                <a:latin typeface="Gill Sans MT"/>
              </a:rPr>
            </a:br>
            <a:r>
              <a:rPr lang="en-US" sz="2800" cap="none" dirty="0">
                <a:solidFill>
                  <a:srgbClr val="0067BC"/>
                </a:solidFill>
                <a:latin typeface="Gill Sans MT"/>
              </a:rPr>
              <a:t>Center for Faculty Development</a:t>
            </a:r>
            <a:endParaRPr lang="en-US" dirty="0">
              <a:solidFill>
                <a:schemeClr val="accent1"/>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48400" y="5178775"/>
            <a:ext cx="2743200" cy="1450625"/>
          </a:xfrm>
          <a:prstGeom prst="rect">
            <a:avLst/>
          </a:prstGeom>
        </p:spPr>
      </p:pic>
    </p:spTree>
    <p:extLst>
      <p:ext uri="{BB962C8B-B14F-4D97-AF65-F5344CB8AC3E}">
        <p14:creationId xmlns:p14="http://schemas.microsoft.com/office/powerpoint/2010/main" val="3712924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Student Feedback</a:t>
            </a:r>
          </a:p>
        </p:txBody>
      </p:sp>
      <p:sp>
        <p:nvSpPr>
          <p:cNvPr id="6" name="Content Placeholder 5"/>
          <p:cNvSpPr>
            <a:spLocks noGrp="1"/>
          </p:cNvSpPr>
          <p:nvPr>
            <p:ph idx="1"/>
          </p:nvPr>
        </p:nvSpPr>
        <p:spPr>
          <a:xfrm>
            <a:off x="381000" y="1143000"/>
            <a:ext cx="8305800" cy="5562600"/>
          </a:xfrm>
        </p:spPr>
        <p:txBody>
          <a:bodyPr/>
          <a:lstStyle/>
          <a:p>
            <a:r>
              <a:rPr lang="en-US" sz="2800" dirty="0"/>
              <a:t>315 students in 7 classes over 4 terms (roughly ±6%)</a:t>
            </a: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5218083"/>
              </p:ext>
            </p:extLst>
          </p:nvPr>
        </p:nvGraphicFramePr>
        <p:xfrm>
          <a:off x="381000" y="1828800"/>
          <a:ext cx="8382000" cy="4876800"/>
        </p:xfrm>
        <a:graphic>
          <a:graphicData uri="http://schemas.openxmlformats.org/drawingml/2006/table">
            <a:tbl>
              <a:tblPr firstRow="1" bandRow="1">
                <a:tableStyleId>{9D7B26C5-4107-4FEC-AEDC-1716B250A1EF}</a:tableStyleId>
              </a:tblPr>
              <a:tblGrid>
                <a:gridCol w="5448300"/>
                <a:gridCol w="2933700"/>
              </a:tblGrid>
              <a:tr h="975360">
                <a:tc>
                  <a:txBody>
                    <a:bodyPr/>
                    <a:lstStyle/>
                    <a:p>
                      <a:r>
                        <a:rPr lang="en-US" sz="2800" dirty="0" smtClean="0"/>
                        <a:t>The</a:t>
                      </a:r>
                      <a:r>
                        <a:rPr lang="en-US" sz="2800" baseline="0" dirty="0" smtClean="0"/>
                        <a:t> WarmUps have…</a:t>
                      </a:r>
                      <a:endParaRPr lang="en-US" sz="2800" dirty="0">
                        <a:solidFill>
                          <a:schemeClr val="tx1"/>
                        </a:solidFill>
                      </a:endParaRPr>
                    </a:p>
                  </a:txBody>
                  <a:tcPr anchor="ctr"/>
                </a:tc>
                <a:tc>
                  <a:txBody>
                    <a:bodyPr/>
                    <a:lstStyle/>
                    <a:p>
                      <a:pPr algn="ctr"/>
                      <a:r>
                        <a:rPr lang="en-US" sz="2800" dirty="0" smtClean="0"/>
                        <a:t>Agreed or </a:t>
                      </a:r>
                      <a:br>
                        <a:rPr lang="en-US" sz="2800" dirty="0" smtClean="0"/>
                      </a:br>
                      <a:r>
                        <a:rPr lang="en-US" sz="2800" dirty="0" smtClean="0"/>
                        <a:t>Strongly Agreed</a:t>
                      </a:r>
                      <a:endParaRPr lang="en-US" sz="2800" dirty="0">
                        <a:solidFill>
                          <a:schemeClr val="tx1"/>
                        </a:solidFill>
                      </a:endParaRPr>
                    </a:p>
                  </a:txBody>
                  <a:tcPr/>
                </a:tc>
              </a:tr>
              <a:tr h="975360">
                <a:tc>
                  <a:txBody>
                    <a:bodyPr/>
                    <a:lstStyle/>
                    <a:p>
                      <a:r>
                        <a:rPr lang="en-US" sz="2800" kern="1200" dirty="0" smtClean="0"/>
                        <a:t>…helped me to be more </a:t>
                      </a:r>
                      <a:r>
                        <a:rPr lang="en-US" sz="2800" b="1" kern="1200" dirty="0" smtClean="0"/>
                        <a:t>prepared</a:t>
                      </a:r>
                      <a:r>
                        <a:rPr lang="en-US" sz="2800" kern="1200" dirty="0" smtClean="0"/>
                        <a:t> for class than I would otherwise be.</a:t>
                      </a:r>
                      <a:endParaRPr lang="en-US" sz="2800" b="0" dirty="0">
                        <a:solidFill>
                          <a:schemeClr val="tx1"/>
                        </a:solidFill>
                      </a:endParaRPr>
                    </a:p>
                  </a:txBody>
                  <a:tcPr/>
                </a:tc>
                <a:tc>
                  <a:txBody>
                    <a:bodyPr/>
                    <a:lstStyle/>
                    <a:p>
                      <a:pPr algn="ctr"/>
                      <a:r>
                        <a:rPr lang="en-US" sz="2800" dirty="0" smtClean="0"/>
                        <a:t>70%</a:t>
                      </a:r>
                      <a:endParaRPr lang="en-US" sz="2800" b="0" dirty="0">
                        <a:solidFill>
                          <a:schemeClr val="tx1"/>
                        </a:solidFill>
                      </a:endParaRPr>
                    </a:p>
                  </a:txBody>
                  <a:tcPr anchor="ctr"/>
                </a:tc>
              </a:tr>
              <a:tr h="975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…helped me to be more </a:t>
                      </a:r>
                      <a:r>
                        <a:rPr lang="en-US" sz="2800" b="1" dirty="0" smtClean="0"/>
                        <a:t>engaged</a:t>
                      </a:r>
                      <a:r>
                        <a:rPr lang="en-US" sz="2800" dirty="0" smtClean="0"/>
                        <a:t> in class than I would otherwise be. </a:t>
                      </a:r>
                      <a:endParaRPr lang="en-US" sz="2800" b="0" dirty="0">
                        <a:solidFill>
                          <a:schemeClr val="tx1"/>
                        </a:solidFill>
                      </a:endParaRPr>
                    </a:p>
                  </a:txBody>
                  <a:tcPr/>
                </a:tc>
                <a:tc>
                  <a:txBody>
                    <a:bodyPr/>
                    <a:lstStyle/>
                    <a:p>
                      <a:pPr algn="ctr"/>
                      <a:r>
                        <a:rPr lang="en-US" sz="2800" dirty="0" smtClean="0"/>
                        <a:t>80%</a:t>
                      </a:r>
                      <a:endParaRPr lang="en-US" sz="2800" b="0" dirty="0">
                        <a:solidFill>
                          <a:schemeClr val="tx1"/>
                        </a:solidFill>
                      </a:endParaRPr>
                    </a:p>
                  </a:txBody>
                  <a:tcPr anchor="ctr"/>
                </a:tc>
              </a:tr>
              <a:tr h="975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…helped me to </a:t>
                      </a:r>
                      <a:r>
                        <a:rPr lang="en-US" sz="2800" b="1" dirty="0" smtClean="0"/>
                        <a:t>learn</a:t>
                      </a:r>
                      <a:r>
                        <a:rPr lang="en-US" sz="2800" dirty="0" smtClean="0"/>
                        <a:t> the material better than I otherwise would</a:t>
                      </a:r>
                      <a:endParaRPr lang="en-US" sz="2800" b="0" dirty="0">
                        <a:solidFill>
                          <a:schemeClr val="tx1"/>
                        </a:solidFill>
                      </a:endParaRPr>
                    </a:p>
                  </a:txBody>
                  <a:tcPr/>
                </a:tc>
                <a:tc>
                  <a:txBody>
                    <a:bodyPr/>
                    <a:lstStyle/>
                    <a:p>
                      <a:pPr algn="ctr"/>
                      <a:r>
                        <a:rPr lang="en-US" sz="2800" dirty="0" smtClean="0"/>
                        <a:t>64%</a:t>
                      </a:r>
                      <a:endParaRPr lang="en-US" sz="2800" b="0" dirty="0">
                        <a:solidFill>
                          <a:schemeClr val="tx1"/>
                        </a:solidFill>
                      </a:endParaRPr>
                    </a:p>
                  </a:txBody>
                  <a:tcPr anchor="ctr"/>
                </a:tc>
              </a:tr>
              <a:tr h="975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…been </a:t>
                      </a:r>
                      <a:r>
                        <a:rPr lang="en-US" sz="2800" b="1" dirty="0" smtClean="0"/>
                        <a:t>worth the time </a:t>
                      </a:r>
                      <a:r>
                        <a:rPr lang="en-US" sz="2800" dirty="0" smtClean="0"/>
                        <a:t>they required to complete</a:t>
                      </a:r>
                      <a:endParaRPr lang="en-US" sz="2800" b="0" dirty="0">
                        <a:solidFill>
                          <a:schemeClr val="tx1"/>
                        </a:solidFill>
                      </a:endParaRPr>
                    </a:p>
                  </a:txBody>
                  <a:tcPr/>
                </a:tc>
                <a:tc>
                  <a:txBody>
                    <a:bodyPr/>
                    <a:lstStyle/>
                    <a:p>
                      <a:pPr algn="ctr"/>
                      <a:r>
                        <a:rPr lang="en-US" sz="2800" dirty="0" smtClean="0"/>
                        <a:t>57%</a:t>
                      </a:r>
                      <a:endParaRPr lang="en-US" sz="2800" b="0" dirty="0">
                        <a:solidFill>
                          <a:schemeClr val="tx1"/>
                        </a:solidFill>
                      </a:endParaRPr>
                    </a:p>
                  </a:txBody>
                  <a:tcPr anchor="ctr"/>
                </a:tc>
              </a:tr>
            </a:tbl>
          </a:graphicData>
        </a:graphic>
      </p:graphicFrame>
      <p:sp>
        <p:nvSpPr>
          <p:cNvPr id="8" name="Slide Number Placeholder 2"/>
          <p:cNvSpPr>
            <a:spLocks noGrp="1"/>
          </p:cNvSpPr>
          <p:nvPr>
            <p:ph type="sldNum" sz="quarter" idx="4294967295"/>
          </p:nvPr>
        </p:nvSpPr>
        <p:spPr>
          <a:xfrm>
            <a:off x="8452503" y="0"/>
            <a:ext cx="539097" cy="381000"/>
          </a:xfrm>
          <a:prstGeom prst="rect">
            <a:avLst/>
          </a:prstGeom>
        </p:spPr>
        <p:txBody>
          <a:bodyPr/>
          <a:lstStyle/>
          <a:p>
            <a:pPr algn="r"/>
            <a:fld id="{6C0D17D1-D089-4666-81C3-A69C83FD8544}" type="slidenum">
              <a:rPr lang="en-US" smtClean="0">
                <a:solidFill>
                  <a:srgbClr val="004678"/>
                </a:solidFill>
              </a:rPr>
              <a:pPr algn="r"/>
              <a:t>10</a:t>
            </a:fld>
            <a:endParaRPr lang="en-US" dirty="0">
              <a:solidFill>
                <a:srgbClr val="004678"/>
              </a:solidFill>
            </a:endParaRPr>
          </a:p>
        </p:txBody>
      </p:sp>
    </p:spTree>
    <p:extLst>
      <p:ext uri="{BB962C8B-B14F-4D97-AF65-F5344CB8AC3E}">
        <p14:creationId xmlns:p14="http://schemas.microsoft.com/office/powerpoint/2010/main" val="3403003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More on </a:t>
            </a:r>
            <a:r>
              <a:rPr lang="en-US" dirty="0" err="1" smtClean="0"/>
              <a:t>JiTT</a:t>
            </a:r>
            <a:r>
              <a:rPr lang="en-US" dirty="0" smtClean="0"/>
              <a:t>?</a:t>
            </a:r>
            <a:endParaRPr lang="en-US" dirty="0"/>
          </a:p>
        </p:txBody>
      </p:sp>
      <p:sp>
        <p:nvSpPr>
          <p:cNvPr id="6" name="Content Placeholder 5"/>
          <p:cNvSpPr>
            <a:spLocks noGrp="1"/>
          </p:cNvSpPr>
          <p:nvPr>
            <p:ph idx="1"/>
          </p:nvPr>
        </p:nvSpPr>
        <p:spPr/>
        <p:txBody>
          <a:bodyPr/>
          <a:lstStyle/>
          <a:p>
            <a:r>
              <a:rPr lang="en-US" dirty="0" smtClean="0"/>
              <a:t>Much more information to be had:</a:t>
            </a:r>
          </a:p>
          <a:p>
            <a:pPr marL="457200" indent="-457200">
              <a:buFont typeface="Arial" pitchFamily="34" charset="0"/>
              <a:buChar char="•"/>
            </a:pPr>
            <a:r>
              <a:rPr lang="en-US" dirty="0" smtClean="0"/>
              <a:t>Theoretical basis for effectiveness</a:t>
            </a:r>
          </a:p>
          <a:p>
            <a:pPr marL="457200" indent="-457200">
              <a:buFont typeface="Arial" pitchFamily="34" charset="0"/>
              <a:buChar char="•"/>
            </a:pPr>
            <a:r>
              <a:rPr lang="en-US" dirty="0" smtClean="0"/>
              <a:t>Empirical evidence for effectiveness</a:t>
            </a:r>
          </a:p>
          <a:p>
            <a:pPr marL="457200" indent="-457200">
              <a:buFont typeface="Arial" pitchFamily="34" charset="0"/>
              <a:buChar char="•"/>
            </a:pPr>
            <a:r>
              <a:rPr lang="en-US" dirty="0" smtClean="0"/>
              <a:t>Writing good questions</a:t>
            </a:r>
          </a:p>
          <a:p>
            <a:pPr marL="457200" indent="-457200">
              <a:buFont typeface="Arial" pitchFamily="34" charset="0"/>
              <a:buChar char="•"/>
            </a:pPr>
            <a:r>
              <a:rPr lang="en-US" dirty="0" smtClean="0"/>
              <a:t>Best and worst implementation tools</a:t>
            </a:r>
          </a:p>
          <a:p>
            <a:pPr marL="457200" indent="-457200">
              <a:buFont typeface="Arial" pitchFamily="34" charset="0"/>
              <a:buChar char="•"/>
            </a:pPr>
            <a:r>
              <a:rPr lang="en-US" dirty="0" smtClean="0"/>
              <a:t>Practical questions and pitfalls</a:t>
            </a:r>
          </a:p>
        </p:txBody>
      </p:sp>
      <p:sp>
        <p:nvSpPr>
          <p:cNvPr id="7" name="Slide Number Placeholder 2"/>
          <p:cNvSpPr>
            <a:spLocks noGrp="1"/>
          </p:cNvSpPr>
          <p:nvPr>
            <p:ph type="sldNum" sz="quarter" idx="4294967295"/>
          </p:nvPr>
        </p:nvSpPr>
        <p:spPr>
          <a:xfrm>
            <a:off x="8452503" y="0"/>
            <a:ext cx="539097" cy="381000"/>
          </a:xfrm>
          <a:prstGeom prst="rect">
            <a:avLst/>
          </a:prstGeom>
        </p:spPr>
        <p:txBody>
          <a:bodyPr/>
          <a:lstStyle/>
          <a:p>
            <a:pPr algn="r"/>
            <a:fld id="{6C0D17D1-D089-4666-81C3-A69C83FD8544}" type="slidenum">
              <a:rPr lang="en-US" smtClean="0">
                <a:solidFill>
                  <a:srgbClr val="004678"/>
                </a:solidFill>
              </a:rPr>
              <a:pPr algn="r"/>
              <a:t>11</a:t>
            </a:fld>
            <a:endParaRPr lang="en-US" dirty="0">
              <a:solidFill>
                <a:srgbClr val="004678"/>
              </a:solidFill>
            </a:endParaRPr>
          </a:p>
        </p:txBody>
      </p:sp>
    </p:spTree>
    <p:extLst>
      <p:ext uri="{BB962C8B-B14F-4D97-AF65-F5344CB8AC3E}">
        <p14:creationId xmlns:p14="http://schemas.microsoft.com/office/powerpoint/2010/main" val="1681945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Aft>
                <a:spcPts val="1800"/>
              </a:spcAft>
            </a:pPr>
            <a:r>
              <a:rPr lang="en-US" dirty="0" smtClean="0"/>
              <a:t>In a typical day in your class, what fraction of </a:t>
            </a:r>
            <a:r>
              <a:rPr lang="en-US" dirty="0"/>
              <a:t>class time </a:t>
            </a:r>
            <a:r>
              <a:rPr lang="en-US" dirty="0" smtClean="0"/>
              <a:t>is spent </a:t>
            </a:r>
            <a:r>
              <a:rPr lang="en-US" dirty="0"/>
              <a:t>on lecture-based delivery of content?</a:t>
            </a:r>
            <a:endParaRPr lang="en-US" dirty="0" smtClean="0"/>
          </a:p>
          <a:p>
            <a:pPr marL="1428750" indent="-514350">
              <a:buAutoNum type="alphaUcParenR"/>
            </a:pPr>
            <a:r>
              <a:rPr lang="en-US" dirty="0">
                <a:solidFill>
                  <a:schemeClr val="tx1"/>
                </a:solidFill>
              </a:rPr>
              <a:t>0% - 20%</a:t>
            </a:r>
          </a:p>
          <a:p>
            <a:pPr marL="1428750" indent="-514350">
              <a:buAutoNum type="alphaUcParenR"/>
            </a:pPr>
            <a:r>
              <a:rPr lang="en-US" dirty="0">
                <a:solidFill>
                  <a:schemeClr val="tx1"/>
                </a:solidFill>
              </a:rPr>
              <a:t>20% - 40%</a:t>
            </a:r>
          </a:p>
          <a:p>
            <a:pPr marL="1428750" indent="-514350">
              <a:buAutoNum type="alphaUcParenR"/>
            </a:pPr>
            <a:r>
              <a:rPr lang="en-US" dirty="0">
                <a:solidFill>
                  <a:schemeClr val="tx1"/>
                </a:solidFill>
              </a:rPr>
              <a:t>40% - 60%</a:t>
            </a:r>
          </a:p>
          <a:p>
            <a:pPr marL="1428750" indent="-514350">
              <a:buAutoNum type="alphaUcParenR"/>
            </a:pPr>
            <a:r>
              <a:rPr lang="en-US" dirty="0">
                <a:solidFill>
                  <a:schemeClr val="tx1"/>
                </a:solidFill>
              </a:rPr>
              <a:t>60% - 80%</a:t>
            </a:r>
          </a:p>
          <a:p>
            <a:pPr marL="1428750" indent="-514350">
              <a:buAutoNum type="alphaUcParenR"/>
            </a:pPr>
            <a:r>
              <a:rPr lang="en-US" dirty="0">
                <a:solidFill>
                  <a:schemeClr val="tx1"/>
                </a:solidFill>
              </a:rPr>
              <a:t>80% - 100%</a:t>
            </a:r>
          </a:p>
        </p:txBody>
      </p:sp>
      <p:sp>
        <p:nvSpPr>
          <p:cNvPr id="6" name="Slide Number Placeholder 2"/>
          <p:cNvSpPr>
            <a:spLocks noGrp="1"/>
          </p:cNvSpPr>
          <p:nvPr>
            <p:ph type="sldNum" sz="quarter" idx="10"/>
          </p:nvPr>
        </p:nvSpPr>
        <p:spPr>
          <a:prstGeom prst="rect">
            <a:avLst/>
          </a:prstGeom>
        </p:spPr>
        <p:txBody>
          <a:bodyPr/>
          <a:lstStyle/>
          <a:p>
            <a:pPr algn="r"/>
            <a:fld id="{6C0D17D1-D089-4666-81C3-A69C83FD8544}" type="slidenum">
              <a:rPr lang="en-US" smtClean="0">
                <a:solidFill>
                  <a:srgbClr val="004678"/>
                </a:solidFill>
              </a:rPr>
              <a:pPr algn="r"/>
              <a:t>12</a:t>
            </a:fld>
            <a:endParaRPr lang="en-US" dirty="0">
              <a:solidFill>
                <a:srgbClr val="004678"/>
              </a:solidFill>
            </a:endParaRPr>
          </a:p>
        </p:txBody>
      </p:sp>
      <p:cxnSp>
        <p:nvCxnSpPr>
          <p:cNvPr id="4" name="Straight Connector 3"/>
          <p:cNvCxnSpPr/>
          <p:nvPr/>
        </p:nvCxnSpPr>
        <p:spPr>
          <a:xfrm>
            <a:off x="381000" y="5638800"/>
            <a:ext cx="8305800" cy="1588"/>
          </a:xfrm>
          <a:prstGeom prst="line">
            <a:avLst/>
          </a:prstGeom>
          <a:ln>
            <a:solidFill>
              <a:srgbClr val="C6CBD9"/>
            </a:solidFill>
          </a:ln>
          <a:effectLst/>
        </p:spPr>
        <p:style>
          <a:lnRef idx="2">
            <a:schemeClr val="accent1"/>
          </a:lnRef>
          <a:fillRef idx="0">
            <a:schemeClr val="accent1"/>
          </a:fillRef>
          <a:effectRef idx="1">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83538654"/>
              </p:ext>
            </p:extLst>
          </p:nvPr>
        </p:nvGraphicFramePr>
        <p:xfrm>
          <a:off x="152400" y="2579914"/>
          <a:ext cx="1066800" cy="3971925"/>
        </p:xfrm>
        <a:graphic>
          <a:graphicData uri="http://schemas.openxmlformats.org/drawingml/2006/table">
            <a:tbl>
              <a:tblPr>
                <a:tableStyleId>{5C22544A-7EE6-4342-B048-85BDC9FD1C3A}</a:tableStyleId>
              </a:tblPr>
              <a:tblGrid>
                <a:gridCol w="1066800"/>
              </a:tblGrid>
              <a:tr h="594360">
                <a:tc>
                  <a:txBody>
                    <a:bodyPr/>
                    <a:lstStyle/>
                    <a:p>
                      <a:pPr algn="ctr" fontAlgn="b">
                        <a:spcAft>
                          <a:spcPts val="600"/>
                        </a:spcAft>
                      </a:pPr>
                      <a:r>
                        <a:rPr lang="en-US" sz="3200" u="none" strike="noStrike" dirty="0" smtClean="0">
                          <a:solidFill>
                            <a:schemeClr val="tx2"/>
                          </a:solidFill>
                          <a:effectLst/>
                        </a:rPr>
                        <a:t>2%</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94360">
                <a:tc>
                  <a:txBody>
                    <a:bodyPr/>
                    <a:lstStyle/>
                    <a:p>
                      <a:pPr algn="ctr" fontAlgn="b">
                        <a:spcAft>
                          <a:spcPts val="600"/>
                        </a:spcAft>
                      </a:pPr>
                      <a:r>
                        <a:rPr lang="en-US" sz="3200" u="none" strike="noStrike" dirty="0" smtClean="0">
                          <a:solidFill>
                            <a:schemeClr val="tx2"/>
                          </a:solidFill>
                          <a:effectLst/>
                        </a:rPr>
                        <a:t>10%</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94360">
                <a:tc>
                  <a:txBody>
                    <a:bodyPr/>
                    <a:lstStyle/>
                    <a:p>
                      <a:pPr algn="ctr" fontAlgn="b">
                        <a:spcAft>
                          <a:spcPts val="600"/>
                        </a:spcAft>
                      </a:pPr>
                      <a:r>
                        <a:rPr lang="en-US" sz="3200" u="none" strike="noStrike" dirty="0" smtClean="0">
                          <a:solidFill>
                            <a:schemeClr val="tx2"/>
                          </a:solidFill>
                          <a:effectLst/>
                        </a:rPr>
                        <a:t>13%</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94360">
                <a:tc>
                  <a:txBody>
                    <a:bodyPr/>
                    <a:lstStyle/>
                    <a:p>
                      <a:pPr algn="ctr" fontAlgn="b">
                        <a:spcAft>
                          <a:spcPts val="600"/>
                        </a:spcAft>
                      </a:pPr>
                      <a:r>
                        <a:rPr lang="en-US" sz="3200" u="none" strike="noStrike" dirty="0" smtClean="0">
                          <a:solidFill>
                            <a:schemeClr val="tx2"/>
                          </a:solidFill>
                          <a:effectLst/>
                        </a:rPr>
                        <a:t>38%</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94360">
                <a:tc>
                  <a:txBody>
                    <a:bodyPr/>
                    <a:lstStyle/>
                    <a:p>
                      <a:pPr algn="ctr" fontAlgn="b">
                        <a:spcAft>
                          <a:spcPts val="600"/>
                        </a:spcAft>
                      </a:pPr>
                      <a:r>
                        <a:rPr lang="en-US" sz="3200" u="none" strike="noStrike" dirty="0" smtClean="0">
                          <a:solidFill>
                            <a:schemeClr val="tx2"/>
                          </a:solidFill>
                          <a:effectLst/>
                        </a:rPr>
                        <a:t>37%</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94360">
                <a:tc>
                  <a:txBody>
                    <a:bodyPr/>
                    <a:lstStyle/>
                    <a:p>
                      <a:pPr algn="ctr" fontAlgn="b">
                        <a:spcAft>
                          <a:spcPts val="600"/>
                        </a:spcAft>
                      </a:pPr>
                      <a:endParaRPr lang="en-US" sz="2000" b="0" i="0" u="none" strike="noStrike" dirty="0" smtClean="0">
                        <a:solidFill>
                          <a:schemeClr val="tx2"/>
                        </a:solidFill>
                        <a:effectLst/>
                        <a:latin typeface="Calibri"/>
                      </a:endParaRPr>
                    </a:p>
                    <a:p>
                      <a:pPr algn="ctr" fontAlgn="b">
                        <a:spcAft>
                          <a:spcPts val="600"/>
                        </a:spcAft>
                      </a:pPr>
                      <a:r>
                        <a:rPr lang="en-US" sz="2000" b="0" i="0" u="none" strike="noStrike" dirty="0" smtClean="0">
                          <a:solidFill>
                            <a:schemeClr val="tx2"/>
                          </a:solidFill>
                          <a:effectLst/>
                          <a:latin typeface="Calibri"/>
                        </a:rPr>
                        <a:t>~100 others</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821177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Clickers: Very Well Studied</a:t>
            </a:r>
            <a:endParaRPr lang="en-US" dirty="0"/>
          </a:p>
        </p:txBody>
      </p:sp>
      <p:sp>
        <p:nvSpPr>
          <p:cNvPr id="3" name="Slide Number Placeholder 2"/>
          <p:cNvSpPr>
            <a:spLocks noGrp="1"/>
          </p:cNvSpPr>
          <p:nvPr>
            <p:ph type="sldNum" sz="quarter" idx="12"/>
          </p:nvPr>
        </p:nvSpPr>
        <p:spPr/>
        <p:txBody>
          <a:bodyPr/>
          <a:lstStyle/>
          <a:p>
            <a:fld id="{6C0D17D1-D089-4666-81C3-A69C83FD8544}" type="slidenum">
              <a:rPr lang="en-US" smtClean="0">
                <a:solidFill>
                  <a:srgbClr val="004678"/>
                </a:solidFill>
              </a:rPr>
              <a:pPr/>
              <a:t>13</a:t>
            </a:fld>
            <a:endParaRPr lang="en-US">
              <a:solidFill>
                <a:srgbClr val="004678"/>
              </a:solidFill>
            </a:endParaRPr>
          </a:p>
        </p:txBody>
      </p:sp>
      <p:sp>
        <p:nvSpPr>
          <p:cNvPr id="4" name="Content Placeholder 3"/>
          <p:cNvSpPr>
            <a:spLocks noGrp="1"/>
          </p:cNvSpPr>
          <p:nvPr>
            <p:ph idx="1"/>
          </p:nvPr>
        </p:nvSpPr>
        <p:spPr/>
        <p:txBody>
          <a:bodyPr>
            <a:normAutofit/>
          </a:bodyPr>
          <a:lstStyle/>
          <a:p>
            <a:r>
              <a:rPr lang="en-US" b="1" dirty="0" smtClean="0"/>
              <a:t>When used well…</a:t>
            </a:r>
          </a:p>
          <a:p>
            <a:pPr marL="457200" indent="-457200">
              <a:buFont typeface="Arial" panose="020B0604020202020204" pitchFamily="34" charset="0"/>
              <a:buChar char="•"/>
            </a:pPr>
            <a:r>
              <a:rPr lang="en-US" dirty="0" smtClean="0"/>
              <a:t>Quick/easy </a:t>
            </a:r>
            <a:r>
              <a:rPr lang="en-US" dirty="0"/>
              <a:t>attendance in large class sizes.</a:t>
            </a:r>
          </a:p>
          <a:p>
            <a:pPr marL="457200" indent="-457200">
              <a:buFont typeface="Arial" panose="020B0604020202020204" pitchFamily="34" charset="0"/>
              <a:buChar char="•"/>
            </a:pPr>
            <a:r>
              <a:rPr lang="en-US" dirty="0" smtClean="0"/>
              <a:t>Everyone participates and retains anonymity</a:t>
            </a:r>
          </a:p>
          <a:p>
            <a:pPr marL="457200" indent="-457200">
              <a:buFont typeface="Arial" panose="020B0604020202020204" pitchFamily="34" charset="0"/>
              <a:buChar char="•"/>
            </a:pPr>
            <a:r>
              <a:rPr lang="en-US" dirty="0" smtClean="0"/>
              <a:t>Encourages </a:t>
            </a:r>
            <a:r>
              <a:rPr lang="en-US" dirty="0"/>
              <a:t>active </a:t>
            </a:r>
            <a:r>
              <a:rPr lang="en-US" dirty="0" smtClean="0"/>
              <a:t>learning</a:t>
            </a:r>
          </a:p>
          <a:p>
            <a:pPr marL="457200" indent="-457200">
              <a:buFont typeface="Arial" panose="020B0604020202020204" pitchFamily="34" charset="0"/>
              <a:buChar char="•"/>
            </a:pPr>
            <a:r>
              <a:rPr lang="en-US" dirty="0" smtClean="0"/>
              <a:t>Improved concentration</a:t>
            </a:r>
            <a:endParaRPr lang="en-US" dirty="0"/>
          </a:p>
          <a:p>
            <a:pPr marL="457200" indent="-457200">
              <a:buFont typeface="Arial" panose="020B0604020202020204" pitchFamily="34" charset="0"/>
              <a:buChar char="•"/>
            </a:pPr>
            <a:r>
              <a:rPr lang="en-US" dirty="0"/>
              <a:t>Improved exam scores</a:t>
            </a:r>
          </a:p>
          <a:p>
            <a:pPr marL="457200" indent="-457200">
              <a:buFont typeface="Arial" panose="020B0604020202020204" pitchFamily="34" charset="0"/>
              <a:buChar char="•"/>
            </a:pPr>
            <a:r>
              <a:rPr lang="en-US" dirty="0" smtClean="0"/>
              <a:t>Improved </a:t>
            </a:r>
            <a:r>
              <a:rPr lang="en-US" dirty="0"/>
              <a:t>learning and </a:t>
            </a:r>
            <a:r>
              <a:rPr lang="en-US" dirty="0" smtClean="0"/>
              <a:t>retention</a:t>
            </a:r>
            <a:endParaRPr lang="en-US" dirty="0"/>
          </a:p>
          <a:p>
            <a:pPr marL="457200" indent="-457200">
              <a:buFont typeface="Arial" panose="020B0604020202020204" pitchFamily="34" charset="0"/>
              <a:buChar char="•"/>
            </a:pPr>
            <a:r>
              <a:rPr lang="en-US" dirty="0" smtClean="0"/>
              <a:t>Efficient </a:t>
            </a:r>
            <a:r>
              <a:rPr lang="en-US" dirty="0"/>
              <a:t>use of class </a:t>
            </a:r>
            <a:r>
              <a:rPr lang="en-US" dirty="0" smtClean="0"/>
              <a:t>time</a:t>
            </a:r>
            <a:endParaRPr lang="en-US" dirty="0"/>
          </a:p>
          <a:p>
            <a:pPr marL="457200" indent="-457200">
              <a:buFont typeface="Arial" panose="020B0604020202020204" pitchFamily="34" charset="0"/>
              <a:buChar char="•"/>
            </a:pPr>
            <a:r>
              <a:rPr lang="en-US" dirty="0"/>
              <a:t>Engages students in metacognition</a:t>
            </a:r>
            <a:r>
              <a:rPr lang="en-US" dirty="0" smtClean="0"/>
              <a:t>.</a:t>
            </a:r>
            <a:endParaRPr lang="en-US" dirty="0"/>
          </a:p>
        </p:txBody>
      </p:sp>
    </p:spTree>
    <p:extLst>
      <p:ext uri="{BB962C8B-B14F-4D97-AF65-F5344CB8AC3E}">
        <p14:creationId xmlns:p14="http://schemas.microsoft.com/office/powerpoint/2010/main" val="2323706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a:t>
            </a:r>
            <a:r>
              <a:rPr lang="en-US" dirty="0"/>
              <a:t>Instruction</a:t>
            </a:r>
          </a:p>
        </p:txBody>
      </p:sp>
      <p:sp>
        <p:nvSpPr>
          <p:cNvPr id="3" name="Slide Number Placeholder 2"/>
          <p:cNvSpPr>
            <a:spLocks noGrp="1"/>
          </p:cNvSpPr>
          <p:nvPr>
            <p:ph type="sldNum" sz="quarter" idx="12"/>
          </p:nvPr>
        </p:nvSpPr>
        <p:spPr/>
        <p:txBody>
          <a:bodyPr/>
          <a:lstStyle/>
          <a:p>
            <a:fld id="{6C0D17D1-D089-4666-81C3-A69C83FD8544}" type="slidenum">
              <a:rPr lang="en-US" smtClean="0">
                <a:solidFill>
                  <a:srgbClr val="004678"/>
                </a:solidFill>
              </a:rPr>
              <a:pPr/>
              <a:t>14</a:t>
            </a:fld>
            <a:endParaRPr lang="en-US">
              <a:solidFill>
                <a:srgbClr val="004678"/>
              </a:solidFill>
            </a:endParaRPr>
          </a:p>
        </p:txBody>
      </p:sp>
      <p:sp>
        <p:nvSpPr>
          <p:cNvPr id="4" name="Content Placeholder 3"/>
          <p:cNvSpPr>
            <a:spLocks noGrp="1"/>
          </p:cNvSpPr>
          <p:nvPr>
            <p:ph idx="1"/>
          </p:nvPr>
        </p:nvSpPr>
        <p:spPr/>
        <p:txBody>
          <a:bodyPr/>
          <a:lstStyle/>
          <a:p>
            <a:r>
              <a:rPr lang="en-US" dirty="0" smtClean="0"/>
              <a:t>Multiple </a:t>
            </a:r>
            <a:r>
              <a:rPr lang="en-US" dirty="0"/>
              <a:t>choice questions</a:t>
            </a:r>
          </a:p>
          <a:p>
            <a:pPr lvl="1"/>
            <a:r>
              <a:rPr lang="en-US" dirty="0"/>
              <a:t>Conceptual</a:t>
            </a:r>
          </a:p>
          <a:p>
            <a:pPr lvl="1"/>
            <a:r>
              <a:rPr lang="en-US" dirty="0" smtClean="0"/>
              <a:t>Hard</a:t>
            </a:r>
          </a:p>
          <a:p>
            <a:pPr lvl="1"/>
            <a:endParaRPr lang="en-US" dirty="0"/>
          </a:p>
          <a:p>
            <a:pPr marL="514350" indent="-514350">
              <a:buFont typeface="+mj-lt"/>
              <a:buAutoNum type="arabicPeriod"/>
            </a:pPr>
            <a:r>
              <a:rPr lang="en-US" dirty="0"/>
              <a:t>Students answer Individually</a:t>
            </a:r>
          </a:p>
          <a:p>
            <a:pPr marL="514350" indent="-514350">
              <a:buFont typeface="+mj-lt"/>
              <a:buAutoNum type="arabicPeriod"/>
            </a:pPr>
            <a:r>
              <a:rPr lang="en-US" dirty="0"/>
              <a:t>Discussion with peers</a:t>
            </a:r>
          </a:p>
          <a:p>
            <a:pPr marL="514350" indent="-514350">
              <a:buFont typeface="+mj-lt"/>
              <a:buAutoNum type="arabicPeriod"/>
            </a:pPr>
            <a:r>
              <a:rPr lang="en-US" dirty="0"/>
              <a:t>Students answer post-discussion</a:t>
            </a:r>
          </a:p>
          <a:p>
            <a:pPr marL="514350" indent="-514350">
              <a:buFont typeface="+mj-lt"/>
              <a:buAutoNum type="arabicPeriod"/>
            </a:pPr>
            <a:r>
              <a:rPr lang="en-US" dirty="0"/>
              <a:t>Class-wide discussion</a:t>
            </a:r>
          </a:p>
          <a:p>
            <a:endParaRPr lang="en-US" dirty="0"/>
          </a:p>
          <a:p>
            <a:endParaRPr lang="en-US" dirty="0"/>
          </a:p>
        </p:txBody>
      </p:sp>
    </p:spTree>
    <p:extLst>
      <p:ext uri="{BB962C8B-B14F-4D97-AF65-F5344CB8AC3E}">
        <p14:creationId xmlns:p14="http://schemas.microsoft.com/office/powerpoint/2010/main" val="1777117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smtClean="0"/>
              <a:t>Many Chances to Fail</a:t>
            </a:r>
            <a:r>
              <a:rPr lang="en-US" dirty="0" smtClean="0"/>
              <a:t>”</a:t>
            </a:r>
            <a:endParaRPr lang="en-US" dirty="0"/>
          </a:p>
        </p:txBody>
      </p:sp>
      <p:sp>
        <p:nvSpPr>
          <p:cNvPr id="3" name="Slide Number Placeholder 2"/>
          <p:cNvSpPr>
            <a:spLocks noGrp="1"/>
          </p:cNvSpPr>
          <p:nvPr>
            <p:ph type="sldNum" sz="quarter" idx="12"/>
          </p:nvPr>
        </p:nvSpPr>
        <p:spPr/>
        <p:txBody>
          <a:bodyPr/>
          <a:lstStyle/>
          <a:p>
            <a:fld id="{6C0D17D1-D089-4666-81C3-A69C83FD8544}" type="slidenum">
              <a:rPr lang="en-US" smtClean="0">
                <a:solidFill>
                  <a:srgbClr val="004678"/>
                </a:solidFill>
              </a:rPr>
              <a:pPr/>
              <a:t>15</a:t>
            </a:fld>
            <a:endParaRPr lang="en-US">
              <a:solidFill>
                <a:srgbClr val="004678"/>
              </a:solidFill>
            </a:endParaRPr>
          </a:p>
        </p:txBody>
      </p:sp>
      <p:sp>
        <p:nvSpPr>
          <p:cNvPr id="4" name="Content Placeholder 3"/>
          <p:cNvSpPr>
            <a:spLocks noGrp="1"/>
          </p:cNvSpPr>
          <p:nvPr>
            <p:ph idx="1"/>
          </p:nvPr>
        </p:nvSpPr>
        <p:spPr/>
        <p:txBody>
          <a:bodyPr/>
          <a:lstStyle/>
          <a:p>
            <a:r>
              <a:rPr lang="en-US" dirty="0" smtClean="0"/>
              <a:t>A line adopted from business:</a:t>
            </a:r>
            <a:br>
              <a:rPr lang="en-US" dirty="0" smtClean="0"/>
            </a:br>
            <a:endParaRPr lang="en-US" dirty="0"/>
          </a:p>
          <a:p>
            <a:pPr lvl="1">
              <a:spcBef>
                <a:spcPts val="1200"/>
              </a:spcBef>
              <a:spcAft>
                <a:spcPts val="1200"/>
              </a:spcAft>
              <a:buNone/>
            </a:pPr>
            <a:r>
              <a:rPr lang="en-US" sz="3600" dirty="0">
                <a:solidFill>
                  <a:srgbClr val="000000"/>
                </a:solidFill>
              </a:rPr>
              <a:t>“Fail early, fail often, </a:t>
            </a:r>
            <a:r>
              <a:rPr lang="en-US" sz="3600" dirty="0" smtClean="0">
                <a:solidFill>
                  <a:srgbClr val="000000"/>
                </a:solidFill>
              </a:rPr>
              <a:t>fail well…”</a:t>
            </a:r>
            <a:endParaRPr lang="en-US" sz="3600" dirty="0">
              <a:solidFill>
                <a:srgbClr val="000000"/>
              </a:solidFill>
            </a:endParaRPr>
          </a:p>
          <a:p>
            <a:pPr>
              <a:spcBef>
                <a:spcPts val="1200"/>
              </a:spcBef>
            </a:pPr>
            <a:r>
              <a:rPr lang="en-US" dirty="0" smtClean="0"/>
              <a:t/>
            </a:r>
            <a:br>
              <a:rPr lang="en-US" dirty="0" smtClean="0"/>
            </a:br>
            <a:r>
              <a:rPr lang="en-US" dirty="0" smtClean="0"/>
              <a:t>Grounded </a:t>
            </a:r>
            <a:r>
              <a:rPr lang="en-US" dirty="0"/>
              <a:t>in constructivist learning theory:</a:t>
            </a:r>
          </a:p>
          <a:p>
            <a:pPr marL="341313" indent="-341313">
              <a:buFont typeface="Arial" pitchFamily="34" charset="0"/>
              <a:buChar char="•"/>
            </a:pPr>
            <a:r>
              <a:rPr lang="en-US" sz="3000" dirty="0"/>
              <a:t>Constructing new ideas often requires facing the failure of previous ideas.</a:t>
            </a:r>
          </a:p>
          <a:p>
            <a:pPr marL="341313" indent="-341313">
              <a:buFont typeface="Arial" pitchFamily="34" charset="0"/>
              <a:buChar char="•"/>
            </a:pPr>
            <a:r>
              <a:rPr lang="en-US" sz="3000" dirty="0"/>
              <a:t>Confusion and conflict </a:t>
            </a:r>
            <a:r>
              <a:rPr lang="en-US" sz="3000" dirty="0" smtClean="0"/>
              <a:t>make </a:t>
            </a:r>
            <a:r>
              <a:rPr lang="en-US" sz="3000" dirty="0"/>
              <a:t>clear the need to build functional ideas </a:t>
            </a:r>
            <a:r>
              <a:rPr lang="en-US" sz="3000" dirty="0" smtClean="0"/>
              <a:t>in place of </a:t>
            </a:r>
            <a:r>
              <a:rPr lang="en-US" sz="3000" dirty="0"/>
              <a:t>those that failed</a:t>
            </a:r>
            <a:r>
              <a:rPr lang="en-US" sz="3000" dirty="0" smtClean="0"/>
              <a:t>.</a:t>
            </a:r>
            <a:endParaRPr lang="en-US" sz="3000" dirty="0"/>
          </a:p>
        </p:txBody>
      </p:sp>
    </p:spTree>
    <p:extLst>
      <p:ext uri="{BB962C8B-B14F-4D97-AF65-F5344CB8AC3E}">
        <p14:creationId xmlns:p14="http://schemas.microsoft.com/office/powerpoint/2010/main" val="286833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Iterative Learning Loops</a:t>
            </a:r>
            <a:endParaRPr lang="en-US" dirty="0"/>
          </a:p>
        </p:txBody>
      </p:sp>
      <p:sp>
        <p:nvSpPr>
          <p:cNvPr id="3" name="Slide Number Placeholder 2"/>
          <p:cNvSpPr>
            <a:spLocks noGrp="1"/>
          </p:cNvSpPr>
          <p:nvPr>
            <p:ph type="sldNum" sz="quarter" idx="12"/>
          </p:nvPr>
        </p:nvSpPr>
        <p:spPr/>
        <p:txBody>
          <a:bodyPr/>
          <a:lstStyle/>
          <a:p>
            <a:fld id="{6C0D17D1-D089-4666-81C3-A69C83FD8544}" type="slidenum">
              <a:rPr lang="en-US" smtClean="0">
                <a:solidFill>
                  <a:srgbClr val="004678"/>
                </a:solidFill>
              </a:rPr>
              <a:pPr/>
              <a:t>16</a:t>
            </a:fld>
            <a:endParaRPr lang="en-US">
              <a:solidFill>
                <a:srgbClr val="004678"/>
              </a:solidFill>
            </a:endParaRPr>
          </a:p>
        </p:txBody>
      </p:sp>
      <p:sp>
        <p:nvSpPr>
          <p:cNvPr id="4" name="Content Placeholder 3"/>
          <p:cNvSpPr>
            <a:spLocks noGrp="1"/>
          </p:cNvSpPr>
          <p:nvPr>
            <p:ph idx="1"/>
          </p:nvPr>
        </p:nvSpPr>
        <p:spPr/>
        <p:txBody>
          <a:bodyPr>
            <a:normAutofit fontScale="92500"/>
          </a:bodyPr>
          <a:lstStyle/>
          <a:p>
            <a:r>
              <a:rPr lang="en-US" dirty="0" smtClean="0"/>
              <a:t>On a given topic…</a:t>
            </a:r>
          </a:p>
          <a:p>
            <a:pPr marL="2286000" indent="-2286000"/>
            <a:r>
              <a:rPr lang="en-US" dirty="0" smtClean="0">
                <a:solidFill>
                  <a:schemeClr val="tx2"/>
                </a:solidFill>
              </a:rPr>
              <a:t>Before class:</a:t>
            </a:r>
            <a:r>
              <a:rPr lang="en-US" dirty="0" smtClean="0"/>
              <a:t>	Engage with Just-in-Time Teaching “warm-up” questions that enforce reading &amp; require thought</a:t>
            </a:r>
          </a:p>
          <a:p>
            <a:pPr marL="2286000" indent="-2286000"/>
            <a:r>
              <a:rPr lang="en-US" dirty="0" smtClean="0">
                <a:solidFill>
                  <a:schemeClr val="tx2"/>
                </a:solidFill>
              </a:rPr>
              <a:t>During class:	</a:t>
            </a:r>
            <a:r>
              <a:rPr lang="en-US" dirty="0" smtClean="0"/>
              <a:t>Respond (digitally) to difficult questions, peer discussions</a:t>
            </a:r>
          </a:p>
          <a:p>
            <a:pPr marL="2286000" indent="-2286000"/>
            <a:r>
              <a:rPr lang="en-US" dirty="0" smtClean="0">
                <a:solidFill>
                  <a:schemeClr val="tx2"/>
                </a:solidFill>
              </a:rPr>
              <a:t>After class:	</a:t>
            </a:r>
            <a:r>
              <a:rPr lang="en-US" dirty="0" smtClean="0"/>
              <a:t>Online homework with immediate feedback and low(</a:t>
            </a:r>
            <a:r>
              <a:rPr lang="en-US" dirty="0" err="1" smtClean="0"/>
              <a:t>ish</a:t>
            </a:r>
            <a:r>
              <a:rPr lang="en-US" dirty="0" smtClean="0"/>
              <a:t>) stakes.</a:t>
            </a:r>
          </a:p>
          <a:p>
            <a:r>
              <a:rPr lang="en-US" dirty="0" smtClean="0"/>
              <a:t>Perhaps 10-20 chances to test their understanding before they encounter a high-stakes exam.</a:t>
            </a:r>
            <a:endParaRPr lang="en-US" dirty="0"/>
          </a:p>
        </p:txBody>
      </p:sp>
    </p:spTree>
    <p:extLst>
      <p:ext uri="{BB962C8B-B14F-4D97-AF65-F5344CB8AC3E}">
        <p14:creationId xmlns:p14="http://schemas.microsoft.com/office/powerpoint/2010/main" val="69915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Summary</a:t>
            </a:r>
            <a:endParaRPr lang="en-US" dirty="0"/>
          </a:p>
        </p:txBody>
      </p:sp>
      <p:sp>
        <p:nvSpPr>
          <p:cNvPr id="3" name="Slide Number Placeholder 2"/>
          <p:cNvSpPr>
            <a:spLocks noGrp="1"/>
          </p:cNvSpPr>
          <p:nvPr>
            <p:ph type="sldNum" sz="quarter" idx="12"/>
          </p:nvPr>
        </p:nvSpPr>
        <p:spPr/>
        <p:txBody>
          <a:bodyPr/>
          <a:lstStyle/>
          <a:p>
            <a:fld id="{6C0D17D1-D089-4666-81C3-A69C83FD8544}" type="slidenum">
              <a:rPr lang="en-US" smtClean="0">
                <a:solidFill>
                  <a:srgbClr val="004678"/>
                </a:solidFill>
              </a:rPr>
              <a:pPr/>
              <a:t>17</a:t>
            </a:fld>
            <a:endParaRPr lang="en-US">
              <a:solidFill>
                <a:srgbClr val="004678"/>
              </a:solidFill>
            </a:endParaRPr>
          </a:p>
        </p:txBody>
      </p:sp>
      <p:sp>
        <p:nvSpPr>
          <p:cNvPr id="4" name="Content Placeholder 3"/>
          <p:cNvSpPr>
            <a:spLocks noGrp="1"/>
          </p:cNvSpPr>
          <p:nvPr>
            <p:ph idx="1"/>
          </p:nvPr>
        </p:nvSpPr>
        <p:spPr/>
        <p:txBody>
          <a:bodyPr/>
          <a:lstStyle/>
          <a:p>
            <a:pPr>
              <a:spcAft>
                <a:spcPts val="1200"/>
              </a:spcAft>
            </a:pPr>
            <a:r>
              <a:rPr lang="en-US" dirty="0"/>
              <a:t>Challenge yourself to be a scholarly-teacher</a:t>
            </a:r>
          </a:p>
          <a:p>
            <a:pPr>
              <a:spcAft>
                <a:spcPts val="1200"/>
              </a:spcAft>
            </a:pPr>
            <a:r>
              <a:rPr lang="en-US" dirty="0"/>
              <a:t>Follow the evidence!</a:t>
            </a:r>
          </a:p>
          <a:p>
            <a:pPr>
              <a:spcAft>
                <a:spcPts val="1200"/>
              </a:spcAft>
            </a:pPr>
            <a:r>
              <a:rPr lang="en-US" dirty="0"/>
              <a:t>Be moderate… follow the 10% rule</a:t>
            </a:r>
          </a:p>
          <a:p>
            <a:pPr>
              <a:spcAft>
                <a:spcPts val="1200"/>
              </a:spcAft>
            </a:pPr>
            <a:r>
              <a:rPr lang="en-US" dirty="0"/>
              <a:t>Engage with </a:t>
            </a:r>
            <a:r>
              <a:rPr lang="en-US" dirty="0" smtClean="0"/>
              <a:t>peers</a:t>
            </a:r>
            <a:r>
              <a:rPr lang="en-US" dirty="0"/>
              <a:t>! Share, steal, and combine</a:t>
            </a:r>
            <a:r>
              <a:rPr lang="en-US" dirty="0" smtClean="0"/>
              <a:t>.</a:t>
            </a:r>
            <a:endParaRPr lang="en-US" dirty="0"/>
          </a:p>
        </p:txBody>
      </p:sp>
    </p:spTree>
    <p:extLst>
      <p:ext uri="{BB962C8B-B14F-4D97-AF65-F5344CB8AC3E}">
        <p14:creationId xmlns:p14="http://schemas.microsoft.com/office/powerpoint/2010/main" val="161796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Summary</a:t>
            </a:r>
            <a:endParaRPr lang="en-US" dirty="0"/>
          </a:p>
        </p:txBody>
      </p:sp>
      <p:sp>
        <p:nvSpPr>
          <p:cNvPr id="3" name="Content Placeholder 2"/>
          <p:cNvSpPr>
            <a:spLocks noGrp="1"/>
          </p:cNvSpPr>
          <p:nvPr>
            <p:ph idx="1"/>
          </p:nvPr>
        </p:nvSpPr>
        <p:spPr>
          <a:xfrm>
            <a:off x="381000" y="1447800"/>
            <a:ext cx="8991600" cy="5410200"/>
          </a:xfrm>
        </p:spPr>
        <p:txBody>
          <a:bodyPr>
            <a:normAutofit/>
          </a:bodyPr>
          <a:lstStyle/>
          <a:p>
            <a:pPr marL="0" lvl="1" indent="0">
              <a:spcAft>
                <a:spcPts val="1800"/>
              </a:spcAft>
              <a:buNone/>
            </a:pPr>
            <a:r>
              <a:rPr lang="en-US" dirty="0" smtClean="0"/>
              <a:t>For yourself… </a:t>
            </a:r>
            <a:r>
              <a:rPr lang="en-US" dirty="0"/>
              <a:t>or to </a:t>
            </a:r>
            <a:r>
              <a:rPr lang="en-US" dirty="0" smtClean="0"/>
              <a:t>share?</a:t>
            </a:r>
          </a:p>
          <a:p>
            <a:pPr marL="0" lvl="1" indent="0">
              <a:spcBef>
                <a:spcPts val="600"/>
              </a:spcBef>
              <a:spcAft>
                <a:spcPts val="1800"/>
              </a:spcAft>
              <a:buNone/>
            </a:pPr>
            <a:r>
              <a:rPr lang="en-US" dirty="0" smtClean="0">
                <a:solidFill>
                  <a:schemeClr val="tx1"/>
                </a:solidFill>
              </a:rPr>
              <a:t>What one “nugget” do most want to </a:t>
            </a:r>
            <a:r>
              <a:rPr lang="en-US" dirty="0" smtClean="0">
                <a:solidFill>
                  <a:schemeClr val="tx1"/>
                </a:solidFill>
              </a:rPr>
              <a:t>take away from this short presentation</a:t>
            </a:r>
            <a:endParaRPr lang="en-US" dirty="0" smtClean="0">
              <a:solidFill>
                <a:schemeClr val="tx1"/>
              </a:solidFill>
            </a:endParaRPr>
          </a:p>
          <a:p>
            <a:pPr marL="0" lvl="1" indent="0">
              <a:buNone/>
            </a:pPr>
            <a:endParaRPr lang="en-US" dirty="0" smtClean="0"/>
          </a:p>
        </p:txBody>
      </p:sp>
      <p:cxnSp>
        <p:nvCxnSpPr>
          <p:cNvPr id="5" name="Straight Connector 4"/>
          <p:cNvCxnSpPr/>
          <p:nvPr/>
        </p:nvCxnSpPr>
        <p:spPr>
          <a:xfrm>
            <a:off x="381000" y="3429000"/>
            <a:ext cx="8305800" cy="1588"/>
          </a:xfrm>
          <a:prstGeom prst="line">
            <a:avLst/>
          </a:prstGeom>
          <a:ln>
            <a:solidFill>
              <a:srgbClr val="C6CBD9"/>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381000" y="2133600"/>
            <a:ext cx="8305800" cy="1588"/>
          </a:xfrm>
          <a:prstGeom prst="line">
            <a:avLst/>
          </a:prstGeom>
          <a:ln>
            <a:solidFill>
              <a:srgbClr val="C6CBD9"/>
            </a:solidFill>
          </a:ln>
          <a:effectLst/>
        </p:spPr>
        <p:style>
          <a:lnRef idx="2">
            <a:schemeClr val="accent1"/>
          </a:lnRef>
          <a:fillRef idx="0">
            <a:schemeClr val="accent1"/>
          </a:fillRef>
          <a:effectRef idx="1">
            <a:schemeClr val="accent1"/>
          </a:effectRef>
          <a:fontRef idx="minor">
            <a:schemeClr val="tx1"/>
          </a:fontRef>
        </p:style>
      </p:cxnSp>
      <p:sp>
        <p:nvSpPr>
          <p:cNvPr id="4" name="Rounded Rectangle 3"/>
          <p:cNvSpPr/>
          <p:nvPr/>
        </p:nvSpPr>
        <p:spPr>
          <a:xfrm>
            <a:off x="914400" y="3962400"/>
            <a:ext cx="7315200" cy="2438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lvl="1">
              <a:spcAft>
                <a:spcPts val="900"/>
              </a:spcAft>
            </a:pPr>
            <a:r>
              <a:rPr lang="en-US" sz="3200" dirty="0">
                <a:solidFill>
                  <a:srgbClr val="004678"/>
                </a:solidFill>
                <a:latin typeface="Corbel" pitchFamily="34" charset="0"/>
              </a:rPr>
              <a:t>Contact Jeff: </a:t>
            </a:r>
            <a:r>
              <a:rPr lang="en-US" sz="3200" dirty="0" smtClean="0">
                <a:solidFill>
                  <a:srgbClr val="004678"/>
                </a:solidFill>
                <a:latin typeface="Corbel" pitchFamily="34" charset="0"/>
                <a:hlinkClick r:id="rId2"/>
              </a:rPr>
              <a:t>Jeff.Loats@gmail.com</a:t>
            </a:r>
            <a:r>
              <a:rPr lang="en-US" sz="3200" dirty="0">
                <a:solidFill>
                  <a:srgbClr val="004678"/>
                </a:solidFill>
                <a:latin typeface="Corbel" pitchFamily="34" charset="0"/>
              </a:rPr>
              <a:t/>
            </a:r>
            <a:br>
              <a:rPr lang="en-US" sz="3200" dirty="0">
                <a:solidFill>
                  <a:srgbClr val="004678"/>
                </a:solidFill>
                <a:latin typeface="Corbel" pitchFamily="34" charset="0"/>
              </a:rPr>
            </a:br>
            <a:r>
              <a:rPr lang="en-US" sz="3200" dirty="0" smtClean="0">
                <a:solidFill>
                  <a:srgbClr val="004678"/>
                </a:solidFill>
                <a:latin typeface="Corbel" pitchFamily="34" charset="0"/>
              </a:rPr>
              <a:t>Slides</a:t>
            </a:r>
            <a:r>
              <a:rPr lang="en-US" sz="3200" dirty="0">
                <a:solidFill>
                  <a:srgbClr val="004678"/>
                </a:solidFill>
                <a:latin typeface="Corbel" pitchFamily="34" charset="0"/>
              </a:rPr>
              <a:t>: </a:t>
            </a:r>
            <a:r>
              <a:rPr lang="en-US" sz="3200" dirty="0">
                <a:solidFill>
                  <a:srgbClr val="004678"/>
                </a:solidFill>
                <a:latin typeface="Corbel" pitchFamily="34" charset="0"/>
                <a:hlinkClick r:id="rId3"/>
              </a:rPr>
              <a:t>www.slideshare.net/JeffLoats</a:t>
            </a:r>
            <a:endParaRPr lang="en-US" sz="3200" dirty="0">
              <a:solidFill>
                <a:srgbClr val="004678"/>
              </a:solidFill>
              <a:latin typeface="Corbel" pitchFamily="34" charset="0"/>
            </a:endParaRPr>
          </a:p>
          <a:p>
            <a:pPr marL="228600" lvl="0">
              <a:spcAft>
                <a:spcPts val="900"/>
              </a:spcAft>
            </a:pPr>
            <a:r>
              <a:rPr lang="en-US" sz="3200" dirty="0">
                <a:solidFill>
                  <a:srgbClr val="8A0E0E"/>
                </a:solidFill>
                <a:latin typeface="Corbel" pitchFamily="34" charset="0"/>
              </a:rPr>
              <a:t>I love talking and working with faculty, </a:t>
            </a:r>
            <a:br>
              <a:rPr lang="en-US" sz="3200" dirty="0">
                <a:solidFill>
                  <a:srgbClr val="8A0E0E"/>
                </a:solidFill>
                <a:latin typeface="Corbel" pitchFamily="34" charset="0"/>
              </a:rPr>
            </a:br>
            <a:r>
              <a:rPr lang="en-US" sz="3200" dirty="0">
                <a:solidFill>
                  <a:srgbClr val="8A0E0E"/>
                </a:solidFill>
                <a:latin typeface="Corbel" pitchFamily="34" charset="0"/>
              </a:rPr>
              <a:t>don’t hesitate to get in touch</a:t>
            </a:r>
            <a:r>
              <a:rPr lang="en-US" sz="3200" dirty="0" smtClean="0">
                <a:solidFill>
                  <a:srgbClr val="8A0E0E"/>
                </a:solidFill>
                <a:latin typeface="Corbel" pitchFamily="34" charset="0"/>
              </a:rPr>
              <a:t>.</a:t>
            </a:r>
            <a:endParaRPr lang="en-US" sz="3200" dirty="0">
              <a:solidFill>
                <a:srgbClr val="8A0E0E"/>
              </a:solidFill>
              <a:latin typeface="Corbel" pitchFamily="34" charset="0"/>
            </a:endParaRPr>
          </a:p>
        </p:txBody>
      </p:sp>
      <p:sp>
        <p:nvSpPr>
          <p:cNvPr id="8" name="Slide Number Placeholder 2"/>
          <p:cNvSpPr>
            <a:spLocks noGrp="1"/>
          </p:cNvSpPr>
          <p:nvPr>
            <p:ph type="sldNum" sz="quarter" idx="4294967295"/>
          </p:nvPr>
        </p:nvSpPr>
        <p:spPr>
          <a:xfrm>
            <a:off x="8452503" y="0"/>
            <a:ext cx="539097" cy="381000"/>
          </a:xfrm>
          <a:prstGeom prst="rect">
            <a:avLst/>
          </a:prstGeom>
        </p:spPr>
        <p:txBody>
          <a:bodyPr/>
          <a:lstStyle/>
          <a:p>
            <a:pPr algn="r"/>
            <a:fld id="{6C0D17D1-D089-4666-81C3-A69C83FD8544}" type="slidenum">
              <a:rPr lang="en-US" smtClean="0">
                <a:solidFill>
                  <a:srgbClr val="004678"/>
                </a:solidFill>
              </a:rPr>
              <a:pPr algn="r"/>
              <a:t>18</a:t>
            </a:fld>
            <a:endParaRPr lang="en-US" dirty="0">
              <a:solidFill>
                <a:srgbClr val="004678"/>
              </a:solidFill>
            </a:endParaRPr>
          </a:p>
        </p:txBody>
      </p:sp>
    </p:spTree>
    <p:extLst>
      <p:ext uri="{BB962C8B-B14F-4D97-AF65-F5344CB8AC3E}">
        <p14:creationId xmlns:p14="http://schemas.microsoft.com/office/powerpoint/2010/main" val="2107170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JiTT</a:t>
            </a:r>
            <a:r>
              <a:rPr lang="en-US" dirty="0" smtClean="0"/>
              <a:t> References &amp; Resources</a:t>
            </a:r>
            <a:endParaRPr lang="en-US" dirty="0"/>
          </a:p>
        </p:txBody>
      </p:sp>
      <p:sp>
        <p:nvSpPr>
          <p:cNvPr id="3" name="Slide Number Placeholder 2"/>
          <p:cNvSpPr>
            <a:spLocks noGrp="1"/>
          </p:cNvSpPr>
          <p:nvPr>
            <p:ph type="sldNum" sz="quarter" idx="10"/>
          </p:nvPr>
        </p:nvSpPr>
        <p:spPr/>
        <p:txBody>
          <a:bodyPr/>
          <a:lstStyle/>
          <a:p>
            <a:fld id="{6C0D17D1-D089-4666-81C3-A69C83FD8544}" type="slidenum">
              <a:rPr lang="en-US" smtClean="0">
                <a:solidFill>
                  <a:srgbClr val="004678"/>
                </a:solidFill>
              </a:rPr>
              <a:pPr/>
              <a:t>19</a:t>
            </a:fld>
            <a:endParaRPr lang="en-US" dirty="0">
              <a:solidFill>
                <a:srgbClr val="004678"/>
              </a:solidFill>
            </a:endParaRPr>
          </a:p>
        </p:txBody>
      </p:sp>
      <p:sp>
        <p:nvSpPr>
          <p:cNvPr id="4" name="Content Placeholder 3"/>
          <p:cNvSpPr>
            <a:spLocks noGrp="1"/>
          </p:cNvSpPr>
          <p:nvPr>
            <p:ph idx="1"/>
          </p:nvPr>
        </p:nvSpPr>
        <p:spPr>
          <a:xfrm>
            <a:off x="228600" y="1295400"/>
            <a:ext cx="8610600" cy="5410200"/>
          </a:xfrm>
        </p:spPr>
        <p:txBody>
          <a:bodyPr>
            <a:noAutofit/>
          </a:bodyPr>
          <a:lstStyle/>
          <a:p>
            <a:r>
              <a:rPr lang="en-US" sz="1200" dirty="0" err="1"/>
              <a:t>Simkins</a:t>
            </a:r>
            <a:r>
              <a:rPr lang="en-US" sz="1200" dirty="0"/>
              <a:t>, Scott and Maier, Mark (Eds.) (2010) Just in Time Teaching: Across the Disciplines, Across the Academy, Stylus Publishing.</a:t>
            </a:r>
          </a:p>
          <a:p>
            <a:r>
              <a:rPr lang="en-US" sz="1200" dirty="0" err="1"/>
              <a:t>Gregor</a:t>
            </a:r>
            <a:r>
              <a:rPr lang="en-US" sz="1200" dirty="0"/>
              <a:t> M. Novak, Andrew </a:t>
            </a:r>
            <a:r>
              <a:rPr lang="en-US" sz="1200" dirty="0" err="1"/>
              <a:t>Gavrini</a:t>
            </a:r>
            <a:r>
              <a:rPr lang="en-US" sz="1200" dirty="0"/>
              <a:t>, Wolfgang Christian, Evelyn Patterson (1999) Just-in-Time Teaching: Blending Active Learning with Web Technology. Prentice Hall. Upper Saddle River NJ.</a:t>
            </a:r>
          </a:p>
          <a:p>
            <a:r>
              <a:rPr lang="en-US" sz="1200" dirty="0"/>
              <a:t>K. A. </a:t>
            </a:r>
            <a:r>
              <a:rPr lang="en-US" sz="1200" dirty="0" err="1"/>
              <a:t>Marrs</a:t>
            </a:r>
            <a:r>
              <a:rPr lang="en-US" sz="1200" dirty="0"/>
              <a:t>, and G. Novak. (2004). Just-in-Time Teaching in Biology: Creating an Active Learner Classroom Using the Internet. Cell Biology Education, v. 3, p. 49-61.</a:t>
            </a:r>
          </a:p>
          <a:p>
            <a:r>
              <a:rPr lang="en-US" sz="1200" dirty="0"/>
              <a:t>Jay R. Howard (2004). Just-in-Time Teaching in Sociology or How I Convinced My Students to Actually Read the Assignment.  Teaching Sociology, Vol. 32 (No. 4 ). pp. 385-390. Published by: American Sociological Association</a:t>
            </a:r>
            <a:br>
              <a:rPr lang="en-US" sz="1200" dirty="0"/>
            </a:br>
            <a:r>
              <a:rPr lang="en-US" sz="1200" dirty="0"/>
              <a:t>Stable URL: </a:t>
            </a:r>
            <a:r>
              <a:rPr lang="en-US" sz="1200" u="sng" dirty="0">
                <a:hlinkClick r:id="rId2"/>
              </a:rPr>
              <a:t>http://www.jstor.org/stable/3649666</a:t>
            </a:r>
            <a:endParaRPr lang="en-US" sz="1200" dirty="0"/>
          </a:p>
          <a:p>
            <a:r>
              <a:rPr lang="en-US" sz="1200" dirty="0"/>
              <a:t>S. </a:t>
            </a:r>
            <a:r>
              <a:rPr lang="en-US" sz="1200" dirty="0" err="1"/>
              <a:t>Linneman</a:t>
            </a:r>
            <a:r>
              <a:rPr lang="en-US" sz="1200" dirty="0"/>
              <a:t>, T. </a:t>
            </a:r>
            <a:r>
              <a:rPr lang="en-US" sz="1200" dirty="0" err="1"/>
              <a:t>Plake</a:t>
            </a:r>
            <a:r>
              <a:rPr lang="en-US" sz="1200" dirty="0"/>
              <a:t> (2006). Searching for the Difference: A Controlled Test of Just-in-Time Teaching for Large-Enrollment Introductory Geology Courses. Journal of Geoscience Education, Vol. 54 (No. 1)</a:t>
            </a:r>
            <a:br>
              <a:rPr lang="en-US" sz="1200" dirty="0"/>
            </a:br>
            <a:r>
              <a:rPr lang="en-US" sz="1200" dirty="0"/>
              <a:t>Stable URL:</a:t>
            </a:r>
            <a:r>
              <a:rPr lang="en-US" sz="1200" u="sng" dirty="0">
                <a:hlinkClick r:id="rId3"/>
              </a:rPr>
              <a:t>http://</a:t>
            </a:r>
            <a:r>
              <a:rPr lang="en-US" sz="1200" u="sng" dirty="0" smtClean="0">
                <a:hlinkClick r:id="rId3"/>
              </a:rPr>
              <a:t>www.nagt.org/nagt/jge/abstracts/jan06.html#v54p18</a:t>
            </a:r>
            <a:endParaRPr lang="en-US" sz="1200" dirty="0"/>
          </a:p>
        </p:txBody>
      </p:sp>
    </p:spTree>
    <p:extLst>
      <p:ext uri="{BB962C8B-B14F-4D97-AF65-F5344CB8AC3E}">
        <p14:creationId xmlns:p14="http://schemas.microsoft.com/office/powerpoint/2010/main" val="4289519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Being A Scholarly Teacher</a:t>
            </a:r>
            <a:endParaRPr lang="en-US" dirty="0"/>
          </a:p>
        </p:txBody>
      </p:sp>
      <p:sp>
        <p:nvSpPr>
          <p:cNvPr id="6" name="Content Placeholder 5"/>
          <p:cNvSpPr>
            <a:spLocks noGrp="1"/>
          </p:cNvSpPr>
          <p:nvPr>
            <p:ph idx="1"/>
          </p:nvPr>
        </p:nvSpPr>
        <p:spPr/>
        <p:txBody>
          <a:bodyPr>
            <a:normAutofit/>
          </a:bodyPr>
          <a:lstStyle/>
          <a:p>
            <a:pPr>
              <a:spcAft>
                <a:spcPts val="1800"/>
              </a:spcAft>
            </a:pPr>
            <a:r>
              <a:rPr lang="en-US" dirty="0" smtClean="0"/>
              <a:t>Two versions:</a:t>
            </a:r>
          </a:p>
          <a:p>
            <a:pPr>
              <a:spcAft>
                <a:spcPts val="1800"/>
              </a:spcAft>
            </a:pPr>
            <a:r>
              <a:rPr lang="en-US" dirty="0" smtClean="0"/>
              <a:t>Apply </a:t>
            </a:r>
            <a:r>
              <a:rPr lang="en-US" dirty="0"/>
              <a:t>the rigor </a:t>
            </a:r>
            <a:r>
              <a:rPr lang="en-US" dirty="0" smtClean="0"/>
              <a:t>we bring to the discipline of physics to </a:t>
            </a:r>
            <a:r>
              <a:rPr lang="en-US" dirty="0"/>
              <a:t>the discipline of teaching</a:t>
            </a:r>
            <a:r>
              <a:rPr lang="en-US" dirty="0" smtClean="0"/>
              <a:t>.</a:t>
            </a:r>
          </a:p>
          <a:p>
            <a:pPr>
              <a:spcAft>
                <a:spcPts val="1800"/>
              </a:spcAft>
            </a:pPr>
            <a:r>
              <a:rPr lang="en-US" dirty="0" smtClean="0"/>
              <a:t>Choose </a:t>
            </a:r>
            <a:r>
              <a:rPr lang="en-US" dirty="0"/>
              <a:t>teaching methods that are strongly informed by the best empirical evidence available</a:t>
            </a:r>
            <a:r>
              <a:rPr lang="en-US" dirty="0" smtClean="0"/>
              <a:t>.</a:t>
            </a:r>
          </a:p>
          <a:p>
            <a:pPr>
              <a:spcAft>
                <a:spcPts val="1800"/>
              </a:spcAft>
            </a:pPr>
            <a:r>
              <a:rPr lang="en-US" dirty="0" smtClean="0"/>
              <a:t>Contrast teaching E&amp;M with treating diabetes</a:t>
            </a:r>
            <a:endParaRPr lang="en-US" dirty="0"/>
          </a:p>
        </p:txBody>
      </p:sp>
      <p:sp>
        <p:nvSpPr>
          <p:cNvPr id="7" name="Slide Number Placeholder 2"/>
          <p:cNvSpPr>
            <a:spLocks noGrp="1"/>
          </p:cNvSpPr>
          <p:nvPr>
            <p:ph type="sldNum" sz="quarter" idx="12"/>
          </p:nvPr>
        </p:nvSpPr>
        <p:spPr>
          <a:xfrm>
            <a:off x="8452503" y="0"/>
            <a:ext cx="539097" cy="381000"/>
          </a:xfrm>
        </p:spPr>
        <p:txBody>
          <a:bodyPr/>
          <a:lstStyle/>
          <a:p>
            <a:fld id="{6C0D17D1-D089-4666-81C3-A69C83FD8544}" type="slidenum">
              <a:rPr lang="en-US" smtClean="0">
                <a:solidFill>
                  <a:srgbClr val="004678"/>
                </a:solidFill>
              </a:rPr>
              <a:pPr/>
              <a:t>2</a:t>
            </a:fld>
            <a:endParaRPr lang="en-US" dirty="0">
              <a:solidFill>
                <a:srgbClr val="004678"/>
              </a:solidFill>
            </a:endParaRPr>
          </a:p>
        </p:txBody>
      </p:sp>
    </p:spTree>
    <p:extLst>
      <p:ext uri="{BB962C8B-B14F-4D97-AF65-F5344CB8AC3E}">
        <p14:creationId xmlns:p14="http://schemas.microsoft.com/office/powerpoint/2010/main" val="304556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Clicker </a:t>
            </a:r>
            <a:r>
              <a:rPr lang="en-US" dirty="0"/>
              <a:t>References &amp; Resources</a:t>
            </a:r>
          </a:p>
        </p:txBody>
      </p:sp>
      <p:sp>
        <p:nvSpPr>
          <p:cNvPr id="3" name="Slide Number Placeholder 2"/>
          <p:cNvSpPr>
            <a:spLocks noGrp="1"/>
          </p:cNvSpPr>
          <p:nvPr>
            <p:ph type="sldNum" sz="quarter" idx="10"/>
          </p:nvPr>
        </p:nvSpPr>
        <p:spPr/>
        <p:txBody>
          <a:bodyPr/>
          <a:lstStyle/>
          <a:p>
            <a:fld id="{6C0D17D1-D089-4666-81C3-A69C83FD8544}" type="slidenum">
              <a:rPr lang="en-US" smtClean="0">
                <a:solidFill>
                  <a:srgbClr val="004678"/>
                </a:solidFill>
              </a:rPr>
              <a:pPr/>
              <a:t>20</a:t>
            </a:fld>
            <a:endParaRPr lang="en-US" dirty="0">
              <a:solidFill>
                <a:srgbClr val="004678"/>
              </a:solidFill>
            </a:endParaRPr>
          </a:p>
        </p:txBody>
      </p:sp>
      <p:sp>
        <p:nvSpPr>
          <p:cNvPr id="4" name="Content Placeholder 3"/>
          <p:cNvSpPr>
            <a:spLocks noGrp="1"/>
          </p:cNvSpPr>
          <p:nvPr>
            <p:ph idx="1"/>
          </p:nvPr>
        </p:nvSpPr>
        <p:spPr/>
        <p:txBody>
          <a:bodyPr>
            <a:noAutofit/>
          </a:bodyPr>
          <a:lstStyle/>
          <a:p>
            <a:pPr lvl="0"/>
            <a:r>
              <a:rPr lang="en-US" sz="1200" dirty="0"/>
              <a:t>Banks, D. A. (Ed.). (2006). Audience response systems in higher education: Applications and cases. Hershey, PA: Information Science Publishing.</a:t>
            </a:r>
          </a:p>
          <a:p>
            <a:pPr lvl="0"/>
            <a:r>
              <a:rPr lang="en-US" sz="1200" dirty="0" err="1"/>
              <a:t>Hinde</a:t>
            </a:r>
            <a:r>
              <a:rPr lang="en-US" sz="1200" dirty="0"/>
              <a:t>, K., &amp; Hunt, A. (2006). Using the personal response system to enhance student learning: Some evidence from teaching economics. In Banks, D. A. (Ed.), Audience Response Systems in Higher Education: Applications and Cases. Hershey, PA: Information Science Publishing.</a:t>
            </a:r>
          </a:p>
          <a:p>
            <a:pPr lvl="0"/>
            <a:r>
              <a:rPr lang="en-US" sz="1200" dirty="0" err="1"/>
              <a:t>Martyn</a:t>
            </a:r>
            <a:r>
              <a:rPr lang="en-US" sz="1200" dirty="0"/>
              <a:t>, M. (2007). Clickers in the classroom: An active learning approach. EDUCAUSE Quarterly, 30(2), 71-74.</a:t>
            </a:r>
            <a:br>
              <a:rPr lang="en-US" sz="1200" dirty="0"/>
            </a:br>
            <a:r>
              <a:rPr lang="en-US" sz="1200" dirty="0"/>
              <a:t>(</a:t>
            </a:r>
            <a:r>
              <a:rPr lang="en-US" sz="1200" u="sng" dirty="0">
                <a:hlinkClick r:id="rId2"/>
              </a:rPr>
              <a:t>http://www.educause.edu/ir/library/pdf/EQM0729.pdf</a:t>
            </a:r>
            <a:r>
              <a:rPr lang="en-US" sz="1200" dirty="0"/>
              <a:t>)</a:t>
            </a:r>
          </a:p>
          <a:p>
            <a:pPr lvl="0"/>
            <a:r>
              <a:rPr lang="en-US" sz="1200" dirty="0"/>
              <a:t>Moreau, N. A. (2010). Do clickers open minds? Use of a questioning strategy in developmental mathematics, CAPELLA UNIVERSITY, 2010, 157 pages; 3389211</a:t>
            </a:r>
          </a:p>
          <a:p>
            <a:pPr lvl="0"/>
            <a:r>
              <a:rPr lang="en-US" sz="1200" dirty="0"/>
              <a:t>Poirier, C. R., &amp; Feldman, R. S. (2007). Promoting active learning using individual response technology in large introductory psychology classes. Teaching of Psychology, 34(3), 194-196.</a:t>
            </a:r>
          </a:p>
          <a:p>
            <a:pPr lvl="0"/>
            <a:r>
              <a:rPr lang="en-US" sz="1200" dirty="0"/>
              <a:t>Mazur, E. 2004 ”Introduction to Peer Instruction” talk presented at New Physics &amp; Astronomy Faculty Workshop, 2004, UMD.</a:t>
            </a:r>
          </a:p>
          <a:p>
            <a:pPr lvl="0"/>
            <a:r>
              <a:rPr lang="en-US" sz="1200" dirty="0"/>
              <a:t>Hake, R.R. 1998a. “Interactive-engagement </a:t>
            </a:r>
            <a:r>
              <a:rPr lang="en-US" sz="1200" dirty="0" err="1"/>
              <a:t>vs</a:t>
            </a:r>
            <a:r>
              <a:rPr lang="en-US" sz="1200" dirty="0"/>
              <a:t> traditional methods: A six thousand-student survey of mechanics test data for introductory physics courses,” Am. J. Phys. 66(1): 64-74; (</a:t>
            </a:r>
            <a:r>
              <a:rPr lang="en-US" sz="1200" u="sng" dirty="0">
                <a:hlinkClick r:id="rId3"/>
              </a:rPr>
              <a:t>www.physics.indiana.edu/~sdi/ajpv3i.pdf</a:t>
            </a:r>
            <a:r>
              <a:rPr lang="en-US" sz="1200" dirty="0" smtClean="0"/>
              <a:t>)</a:t>
            </a:r>
            <a:endParaRPr lang="en-US" sz="1200" dirty="0"/>
          </a:p>
        </p:txBody>
      </p:sp>
      <p:sp>
        <p:nvSpPr>
          <p:cNvPr id="5" name="Content Placeholder 4"/>
          <p:cNvSpPr>
            <a:spLocks noGrp="1"/>
          </p:cNvSpPr>
          <p:nvPr>
            <p:ph idx="11"/>
          </p:nvPr>
        </p:nvSpPr>
        <p:spPr/>
        <p:txBody>
          <a:bodyPr>
            <a:noAutofit/>
          </a:bodyPr>
          <a:lstStyle/>
          <a:p>
            <a:pPr lvl="0"/>
            <a:r>
              <a:rPr lang="en-US" sz="1200" dirty="0" smtClean="0"/>
              <a:t>Anderson, L., Healy, A., </a:t>
            </a:r>
            <a:r>
              <a:rPr lang="en-US" sz="1200" dirty="0" err="1" smtClean="0"/>
              <a:t>Kole</a:t>
            </a:r>
            <a:r>
              <a:rPr lang="en-US" sz="1200" dirty="0" smtClean="0"/>
              <a:t>, J., &amp; Bourne, L. (2011). Conserving time in the classroom: the clicker technique. The Quarterly Journal of Experimental Psychology, 64(8): 1457-1462.</a:t>
            </a:r>
          </a:p>
          <a:p>
            <a:pPr lvl="0"/>
            <a:r>
              <a:rPr lang="en-US" sz="1200" dirty="0" smtClean="0"/>
              <a:t>Thought Questions: A New Approach to Using Clickers</a:t>
            </a:r>
            <a:br>
              <a:rPr lang="en-US" sz="1200" dirty="0" smtClean="0"/>
            </a:br>
            <a:r>
              <a:rPr lang="en-US" sz="1200" dirty="0" smtClean="0"/>
              <a:t>CU Science Education Initiative &amp; UBC Science Education Initiative</a:t>
            </a:r>
            <a:br>
              <a:rPr lang="en-US" sz="1200" dirty="0" smtClean="0"/>
            </a:br>
            <a:r>
              <a:rPr lang="en-US" sz="1200" dirty="0" smtClean="0"/>
              <a:t>(</a:t>
            </a:r>
            <a:r>
              <a:rPr lang="en-US" sz="1200" u="sng" dirty="0" smtClean="0">
                <a:hlinkClick r:id="rId4"/>
              </a:rPr>
              <a:t>http://www.cwsei.ubc.ca/resources/files/CU-SEI_Thought_Questions.pdf</a:t>
            </a:r>
            <a:r>
              <a:rPr lang="en-US" sz="1200" dirty="0" smtClean="0"/>
              <a:t>)</a:t>
            </a:r>
          </a:p>
          <a:p>
            <a:pPr lvl="0"/>
            <a:r>
              <a:rPr lang="en-US" sz="1200" dirty="0" smtClean="0"/>
              <a:t>Clicker Resource Guide from the CU Science Education Initiative &amp; UBC Science Education Initiative </a:t>
            </a:r>
            <a:br>
              <a:rPr lang="en-US" sz="1200" dirty="0" smtClean="0"/>
            </a:br>
            <a:r>
              <a:rPr lang="en-US" sz="1200" dirty="0" smtClean="0"/>
              <a:t>(</a:t>
            </a:r>
            <a:r>
              <a:rPr lang="en-US" sz="1200" u="sng" dirty="0" smtClean="0">
                <a:hlinkClick r:id="rId5"/>
              </a:rPr>
              <a:t>http://www.cwsei.ubc.ca/resources/files/Clicker_guide_CWSEI_CU-SEI_04-08.pdf</a:t>
            </a:r>
            <a:r>
              <a:rPr lang="en-US" sz="1200" dirty="0" smtClean="0"/>
              <a:t>)</a:t>
            </a:r>
          </a:p>
          <a:p>
            <a:pPr lvl="0"/>
            <a:r>
              <a:rPr lang="en-US" sz="1200" dirty="0" smtClean="0"/>
              <a:t>Duncan, D. (2009). Tips for Successful “Clicker” Use. Retrieved January 31, 2009.</a:t>
            </a:r>
            <a:br>
              <a:rPr lang="en-US" sz="1200" dirty="0" smtClean="0"/>
            </a:br>
            <a:r>
              <a:rPr lang="en-US" sz="1200" dirty="0" smtClean="0"/>
              <a:t>(</a:t>
            </a:r>
            <a:r>
              <a:rPr lang="en-US" sz="1200" u="sng" dirty="0" smtClean="0">
                <a:hlinkClick r:id="rId6"/>
              </a:rPr>
              <a:t>http://www.cwsei.ubc.ca/resources/files/Tips_for_Successful_Clicker_Use_Duncan.pdf</a:t>
            </a:r>
            <a:r>
              <a:rPr lang="en-US" sz="1200" dirty="0" smtClean="0"/>
              <a:t>)</a:t>
            </a:r>
          </a:p>
          <a:p>
            <a:pPr lvl="0"/>
            <a:r>
              <a:rPr lang="en-US" sz="1200" dirty="0" smtClean="0"/>
              <a:t>Why Are Clicker Questions Hard To Create?</a:t>
            </a:r>
            <a:br>
              <a:rPr lang="en-US" sz="1200" dirty="0" smtClean="0"/>
            </a:br>
            <a:r>
              <a:rPr lang="en-US" sz="1200" dirty="0" smtClean="0"/>
              <a:t>Blog post by Ian Beatty, Science Education Researcher and Professor of Physics at the University of North Carolina at Greensboro</a:t>
            </a:r>
            <a:br>
              <a:rPr lang="en-US" sz="1200" dirty="0" smtClean="0"/>
            </a:br>
            <a:r>
              <a:rPr lang="en-US" sz="1200" dirty="0" smtClean="0"/>
              <a:t>(</a:t>
            </a:r>
            <a:r>
              <a:rPr lang="en-US" sz="1200" u="sng" dirty="0" smtClean="0">
                <a:hlinkClick r:id="rId7"/>
              </a:rPr>
              <a:t>http://ianbeatty.com/blog/archives/100</a:t>
            </a:r>
            <a:r>
              <a:rPr lang="en-US" sz="1200" dirty="0" smtClean="0"/>
              <a:t>)</a:t>
            </a:r>
          </a:p>
          <a:p>
            <a:r>
              <a:rPr lang="en-US" sz="1200" b="1" u="sng" dirty="0" smtClean="0"/>
              <a:t>Good resource list at Carleton College’s website: </a:t>
            </a:r>
            <a:r>
              <a:rPr lang="en-US" sz="1200" dirty="0" smtClean="0">
                <a:hlinkClick r:id="rId8"/>
              </a:rPr>
              <a:t>http</a:t>
            </a:r>
            <a:r>
              <a:rPr lang="en-US" sz="1200" dirty="0">
                <a:hlinkClick r:id="rId8"/>
              </a:rPr>
              <a:t>://serc.carleton.edu/sp/library/classresponse/index.html</a:t>
            </a:r>
            <a:endParaRPr lang="en-US" sz="1200" dirty="0" smtClean="0"/>
          </a:p>
          <a:p>
            <a:endParaRPr lang="en-US" sz="1200" dirty="0"/>
          </a:p>
        </p:txBody>
      </p:sp>
    </p:spTree>
    <p:extLst>
      <p:ext uri="{BB962C8B-B14F-4D97-AF65-F5344CB8AC3E}">
        <p14:creationId xmlns:p14="http://schemas.microsoft.com/office/powerpoint/2010/main" val="4223263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People Like to Learn</a:t>
            </a:r>
            <a:endParaRPr lang="en-US" dirty="0"/>
          </a:p>
        </p:txBody>
      </p:sp>
      <p:sp>
        <p:nvSpPr>
          <p:cNvPr id="3" name="Slide Number Placeholder 2"/>
          <p:cNvSpPr>
            <a:spLocks noGrp="1"/>
          </p:cNvSpPr>
          <p:nvPr>
            <p:ph type="sldNum" sz="quarter" idx="12"/>
          </p:nvPr>
        </p:nvSpPr>
        <p:spPr/>
        <p:txBody>
          <a:bodyPr/>
          <a:lstStyle/>
          <a:p>
            <a:fld id="{6C0D17D1-D089-4666-81C3-A69C83FD8544}" type="slidenum">
              <a:rPr lang="en-US" smtClean="0">
                <a:solidFill>
                  <a:srgbClr val="004678"/>
                </a:solidFill>
              </a:rPr>
              <a:pPr/>
              <a:t>3</a:t>
            </a:fld>
            <a:endParaRPr lang="en-US" dirty="0">
              <a:solidFill>
                <a:srgbClr val="004678"/>
              </a:solidFill>
            </a:endParaRPr>
          </a:p>
        </p:txBody>
      </p:sp>
      <p:sp>
        <p:nvSpPr>
          <p:cNvPr id="4" name="Content Placeholder 3"/>
          <p:cNvSpPr>
            <a:spLocks noGrp="1"/>
          </p:cNvSpPr>
          <p:nvPr>
            <p:ph idx="1"/>
          </p:nvPr>
        </p:nvSpPr>
        <p:spPr/>
        <p:txBody>
          <a:bodyPr/>
          <a:lstStyle/>
          <a:p>
            <a:pPr>
              <a:spcBef>
                <a:spcPct val="0"/>
              </a:spcBef>
              <a:spcAft>
                <a:spcPts val="400"/>
              </a:spcAft>
              <a:defRPr/>
            </a:pPr>
            <a:r>
              <a:rPr lang="en-US" dirty="0" smtClean="0"/>
              <a:t>Do we ever enjoy learning?</a:t>
            </a:r>
          </a:p>
          <a:p>
            <a:pPr>
              <a:spcBef>
                <a:spcPct val="0"/>
              </a:spcBef>
              <a:spcAft>
                <a:spcPts val="400"/>
              </a:spcAft>
              <a:defRPr/>
            </a:pPr>
            <a:r>
              <a:rPr lang="en-US" dirty="0" smtClean="0"/>
              <a:t>Some candidates come to mind:</a:t>
            </a:r>
          </a:p>
          <a:p>
            <a:endParaRPr lang="en-US" dirty="0"/>
          </a:p>
        </p:txBody>
      </p:sp>
      <p:pic>
        <p:nvPicPr>
          <p:cNvPr id="5" name="Picture 2" descr="http://cache.thenewsroom.com/monkeysee/2009/12/31/k_dcampbell_lifetime_bball-game_11-09-09_001_006_preview.jpg"/>
          <p:cNvPicPr>
            <a:picLocks noChangeAspect="1" noChangeArrowheads="1"/>
          </p:cNvPicPr>
          <p:nvPr/>
        </p:nvPicPr>
        <p:blipFill>
          <a:blip r:embed="rId2" cstate="print"/>
          <a:srcRect/>
          <a:stretch>
            <a:fillRect/>
          </a:stretch>
        </p:blipFill>
        <p:spPr bwMode="auto">
          <a:xfrm>
            <a:off x="1219200" y="2667000"/>
            <a:ext cx="6760102" cy="3810000"/>
          </a:xfrm>
          <a:prstGeom prst="rect">
            <a:avLst/>
          </a:prstGeom>
          <a:noFill/>
        </p:spPr>
      </p:pic>
      <p:pic>
        <p:nvPicPr>
          <p:cNvPr id="6" name="Picture 6" descr="http://t3.gstatic.com/images?q=tbn:ANd9GcSivG41WP9jJLucdXnRKvU5OTVZoc3qwjv90LutSUpyAhR3m11x&amp;t=1"/>
          <p:cNvPicPr>
            <a:picLocks noChangeAspect="1" noChangeArrowheads="1"/>
          </p:cNvPicPr>
          <p:nvPr/>
        </p:nvPicPr>
        <p:blipFill>
          <a:blip r:embed="rId3" cstate="print"/>
          <a:srcRect/>
          <a:stretch>
            <a:fillRect/>
          </a:stretch>
        </p:blipFill>
        <p:spPr bwMode="auto">
          <a:xfrm>
            <a:off x="1981200" y="2667000"/>
            <a:ext cx="5195455" cy="3810000"/>
          </a:xfrm>
          <a:prstGeom prst="rect">
            <a:avLst/>
          </a:prstGeom>
          <a:noFill/>
        </p:spPr>
      </p:pic>
      <p:pic>
        <p:nvPicPr>
          <p:cNvPr id="7" name="Picture 6" descr="http://toucharcade.com/wp-content/uploads/2008/10/778748-208x300.jpg"/>
          <p:cNvPicPr>
            <a:picLocks noChangeAspect="1" noChangeArrowheads="1"/>
          </p:cNvPicPr>
          <p:nvPr/>
        </p:nvPicPr>
        <p:blipFill>
          <a:blip r:embed="rId4" cstate="print"/>
          <a:srcRect b="20340"/>
          <a:stretch>
            <a:fillRect/>
          </a:stretch>
        </p:blipFill>
        <p:spPr bwMode="auto">
          <a:xfrm>
            <a:off x="0" y="2796702"/>
            <a:ext cx="3203222" cy="3680298"/>
          </a:xfrm>
          <a:prstGeom prst="rect">
            <a:avLst/>
          </a:prstGeom>
          <a:noFill/>
        </p:spPr>
      </p:pic>
      <p:pic>
        <p:nvPicPr>
          <p:cNvPr id="8" name="Picture 8" descr="http://www.playnintendowiigames.com/wp-content/uploads/2009/07/guitar-hero-smash-hits-3.jpg"/>
          <p:cNvPicPr>
            <a:picLocks noChangeAspect="1" noChangeArrowheads="1"/>
          </p:cNvPicPr>
          <p:nvPr/>
        </p:nvPicPr>
        <p:blipFill>
          <a:blip r:embed="rId5" cstate="print"/>
          <a:srcRect r="23936"/>
          <a:stretch>
            <a:fillRect/>
          </a:stretch>
        </p:blipFill>
        <p:spPr bwMode="auto">
          <a:xfrm>
            <a:off x="4301069" y="2895600"/>
            <a:ext cx="4842931" cy="3581400"/>
          </a:xfrm>
          <a:prstGeom prst="rect">
            <a:avLst/>
          </a:prstGeom>
          <a:noFill/>
        </p:spPr>
      </p:pic>
    </p:spTree>
    <p:extLst>
      <p:ext uri="{BB962C8B-B14F-4D97-AF65-F5344CB8AC3E}">
        <p14:creationId xmlns:p14="http://schemas.microsoft.com/office/powerpoint/2010/main" val="270078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nodeType="clickEffect">
                                  <p:stCondLst>
                                    <p:cond delay="0"/>
                                  </p:stCondLst>
                                  <p:childTnLst>
                                    <p:animEffect transition="out" filter="fade">
                                      <p:cBhvr>
                                        <p:cTn id="28" dur="500"/>
                                        <p:tgtEl>
                                          <p:spTgt spid="8"/>
                                        </p:tgtEl>
                                      </p:cBhvr>
                                    </p:animEffect>
                                    <p:set>
                                      <p:cBhvr>
                                        <p:cTn id="29" dur="1" fill="hold">
                                          <p:stCondLst>
                                            <p:cond delay="499"/>
                                          </p:stCondLst>
                                        </p:cTn>
                                        <p:tgtEl>
                                          <p:spTgt spid="8"/>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500"/>
                                        <p:tgtEl>
                                          <p:spTgt spid="7"/>
                                        </p:tgtEl>
                                      </p:cBhvr>
                                    </p:animEffect>
                                    <p:set>
                                      <p:cBhvr>
                                        <p:cTn id="32" dur="1" fill="hold">
                                          <p:stCondLst>
                                            <p:cond delay="499"/>
                                          </p:stCondLst>
                                        </p:cTn>
                                        <p:tgtEl>
                                          <p:spTgt spid="7"/>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Elements?</a:t>
            </a:r>
            <a:endParaRPr lang="en-US" dirty="0"/>
          </a:p>
        </p:txBody>
      </p:sp>
      <p:sp>
        <p:nvSpPr>
          <p:cNvPr id="3" name="Slide Number Placeholder 2"/>
          <p:cNvSpPr>
            <a:spLocks noGrp="1"/>
          </p:cNvSpPr>
          <p:nvPr>
            <p:ph type="sldNum" sz="quarter" idx="12"/>
          </p:nvPr>
        </p:nvSpPr>
        <p:spPr/>
        <p:txBody>
          <a:bodyPr/>
          <a:lstStyle/>
          <a:p>
            <a:fld id="{6C0D17D1-D089-4666-81C3-A69C83FD8544}" type="slidenum">
              <a:rPr lang="en-US" smtClean="0">
                <a:solidFill>
                  <a:srgbClr val="004678"/>
                </a:solidFill>
              </a:rPr>
              <a:pPr/>
              <a:t>4</a:t>
            </a:fld>
            <a:endParaRPr lang="en-US">
              <a:solidFill>
                <a:srgbClr val="004678"/>
              </a:solidFill>
            </a:endParaRPr>
          </a:p>
        </p:txBody>
      </p:sp>
      <p:sp>
        <p:nvSpPr>
          <p:cNvPr id="4" name="Content Placeholder 3"/>
          <p:cNvSpPr>
            <a:spLocks noGrp="1"/>
          </p:cNvSpPr>
          <p:nvPr>
            <p:ph idx="1"/>
          </p:nvPr>
        </p:nvSpPr>
        <p:spPr/>
        <p:txBody>
          <a:bodyPr/>
          <a:lstStyle/>
          <a:p>
            <a:pPr>
              <a:spcBef>
                <a:spcPct val="0"/>
              </a:spcBef>
              <a:spcAft>
                <a:spcPts val="2400"/>
              </a:spcAft>
              <a:defRPr/>
            </a:pPr>
            <a:r>
              <a:rPr lang="en-US" dirty="0" smtClean="0"/>
              <a:t>Feedback is (nearly) instantaneous</a:t>
            </a:r>
          </a:p>
          <a:p>
            <a:pPr>
              <a:spcBef>
                <a:spcPct val="0"/>
              </a:spcBef>
              <a:spcAft>
                <a:spcPts val="2400"/>
              </a:spcAft>
              <a:defRPr/>
            </a:pPr>
            <a:r>
              <a:rPr lang="en-US" dirty="0" smtClean="0"/>
              <a:t>Failure is expected</a:t>
            </a:r>
          </a:p>
          <a:p>
            <a:pPr>
              <a:spcBef>
                <a:spcPct val="0"/>
              </a:spcBef>
              <a:spcAft>
                <a:spcPts val="2400"/>
              </a:spcAft>
              <a:defRPr/>
            </a:pPr>
            <a:r>
              <a:rPr lang="en-US" dirty="0" smtClean="0"/>
              <a:t>The cost of failure is very low</a:t>
            </a:r>
          </a:p>
          <a:p>
            <a:pPr>
              <a:spcBef>
                <a:spcPct val="0"/>
              </a:spcBef>
              <a:spcAft>
                <a:spcPts val="2400"/>
              </a:spcAft>
              <a:defRPr/>
            </a:pPr>
            <a:r>
              <a:rPr lang="en-US" dirty="0" smtClean="0"/>
              <a:t>Mastery requires iterative learning</a:t>
            </a:r>
          </a:p>
          <a:p>
            <a:pPr>
              <a:spcBef>
                <a:spcPct val="0"/>
              </a:spcBef>
              <a:spcAft>
                <a:spcPts val="2400"/>
              </a:spcAft>
              <a:defRPr/>
            </a:pPr>
            <a:r>
              <a:rPr lang="en-US" dirty="0" smtClean="0">
                <a:solidFill>
                  <a:schemeClr val="tx2"/>
                </a:solidFill>
              </a:rPr>
              <a:t>Pause: Consider typical feedback loops in the college classroom…</a:t>
            </a:r>
          </a:p>
        </p:txBody>
      </p:sp>
    </p:spTree>
    <p:extLst>
      <p:ext uri="{BB962C8B-B14F-4D97-AF65-F5344CB8AC3E}">
        <p14:creationId xmlns:p14="http://schemas.microsoft.com/office/powerpoint/2010/main" val="52303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Aft>
                <a:spcPts val="1800"/>
              </a:spcAft>
            </a:pPr>
            <a:r>
              <a:rPr lang="en-US" dirty="0" smtClean="0"/>
              <a:t>In your typical class, is </a:t>
            </a:r>
            <a:r>
              <a:rPr lang="en-US" dirty="0"/>
              <a:t>there a method for holding students accountable for preparing for class?</a:t>
            </a:r>
          </a:p>
          <a:p>
            <a:pPr marL="914400" lvl="1" indent="-461963">
              <a:spcBef>
                <a:spcPct val="0"/>
              </a:spcBef>
              <a:spcAft>
                <a:spcPct val="20000"/>
              </a:spcAft>
              <a:buFontTx/>
              <a:buAutoNum type="alphaUcParenR"/>
            </a:pPr>
            <a:r>
              <a:rPr lang="en-US" dirty="0">
                <a:solidFill>
                  <a:schemeClr val="tx1"/>
                </a:solidFill>
              </a:rPr>
              <a:t>Stern threats and/or playful pleading</a:t>
            </a:r>
            <a:r>
              <a:rPr lang="en-US" dirty="0" smtClean="0">
                <a:solidFill>
                  <a:schemeClr val="tx1"/>
                </a:solidFill>
              </a:rPr>
              <a:t>.</a:t>
            </a:r>
          </a:p>
          <a:p>
            <a:pPr marL="914400" lvl="1" indent="-461963">
              <a:spcBef>
                <a:spcPct val="0"/>
              </a:spcBef>
              <a:spcAft>
                <a:spcPct val="20000"/>
              </a:spcAft>
              <a:buFontTx/>
              <a:buAutoNum type="alphaUcParenR"/>
            </a:pPr>
            <a:r>
              <a:rPr lang="en-US" dirty="0" smtClean="0">
                <a:solidFill>
                  <a:schemeClr val="tx1"/>
                </a:solidFill>
              </a:rPr>
              <a:t>A paper </a:t>
            </a:r>
            <a:r>
              <a:rPr lang="en-US" dirty="0">
                <a:solidFill>
                  <a:schemeClr val="tx1"/>
                </a:solidFill>
              </a:rPr>
              <a:t>method (quiz, journal, others?)</a:t>
            </a:r>
          </a:p>
          <a:p>
            <a:pPr marL="914400" lvl="1" indent="-461963">
              <a:spcBef>
                <a:spcPct val="0"/>
              </a:spcBef>
              <a:spcAft>
                <a:spcPct val="20000"/>
              </a:spcAft>
              <a:buFontTx/>
              <a:buAutoNum type="alphaUcParenR"/>
            </a:pPr>
            <a:r>
              <a:rPr lang="en-US" dirty="0" smtClean="0">
                <a:solidFill>
                  <a:schemeClr val="tx1"/>
                </a:solidFill>
              </a:rPr>
              <a:t>A </a:t>
            </a:r>
            <a:r>
              <a:rPr lang="en-US" dirty="0">
                <a:solidFill>
                  <a:schemeClr val="tx1"/>
                </a:solidFill>
              </a:rPr>
              <a:t>digital method (clickers, others?)</a:t>
            </a:r>
          </a:p>
          <a:p>
            <a:pPr marL="914400" lvl="1" indent="-461963">
              <a:spcBef>
                <a:spcPct val="0"/>
              </a:spcBef>
              <a:spcAft>
                <a:spcPct val="20000"/>
              </a:spcAft>
              <a:buFontTx/>
              <a:buAutoNum type="alphaUcParenR"/>
            </a:pPr>
            <a:r>
              <a:rPr lang="en-US" dirty="0" smtClean="0">
                <a:solidFill>
                  <a:schemeClr val="tx1"/>
                </a:solidFill>
              </a:rPr>
              <a:t>Just </a:t>
            </a:r>
            <a:r>
              <a:rPr lang="en-US" dirty="0">
                <a:solidFill>
                  <a:schemeClr val="tx1"/>
                </a:solidFill>
              </a:rPr>
              <a:t>in Time Teaching.</a:t>
            </a:r>
          </a:p>
          <a:p>
            <a:pPr marL="914400" lvl="1" indent="-461963">
              <a:spcBef>
                <a:spcPct val="0"/>
              </a:spcBef>
              <a:spcAft>
                <a:spcPct val="20000"/>
              </a:spcAft>
              <a:buFontTx/>
              <a:buAutoNum type="alphaUcParenR"/>
            </a:pPr>
            <a:r>
              <a:rPr lang="en-US" dirty="0" smtClean="0">
                <a:solidFill>
                  <a:schemeClr val="tx1"/>
                </a:solidFill>
              </a:rPr>
              <a:t>Some </a:t>
            </a:r>
            <a:r>
              <a:rPr lang="en-US" dirty="0">
                <a:solidFill>
                  <a:schemeClr val="tx1"/>
                </a:solidFill>
              </a:rPr>
              <a:t>other method.</a:t>
            </a:r>
          </a:p>
        </p:txBody>
      </p:sp>
      <p:sp>
        <p:nvSpPr>
          <p:cNvPr id="2" name="Slide Number Placeholder 1"/>
          <p:cNvSpPr>
            <a:spLocks noGrp="1"/>
          </p:cNvSpPr>
          <p:nvPr>
            <p:ph type="sldNum" sz="quarter" idx="10"/>
          </p:nvPr>
        </p:nvSpPr>
        <p:spPr/>
        <p:txBody>
          <a:bodyPr/>
          <a:lstStyle/>
          <a:p>
            <a:fld id="{6C0D17D1-D089-4666-81C3-A69C83FD8544}" type="slidenum">
              <a:rPr lang="en-US" smtClean="0">
                <a:solidFill>
                  <a:srgbClr val="004678"/>
                </a:solidFill>
              </a:rPr>
              <a:pPr/>
              <a:t>5</a:t>
            </a:fld>
            <a:endParaRPr lang="en-US" dirty="0">
              <a:solidFill>
                <a:srgbClr val="004678"/>
              </a:solidFill>
            </a:endParaRPr>
          </a:p>
        </p:txBody>
      </p:sp>
      <p:cxnSp>
        <p:nvCxnSpPr>
          <p:cNvPr id="4" name="Straight Connector 3"/>
          <p:cNvCxnSpPr/>
          <p:nvPr/>
        </p:nvCxnSpPr>
        <p:spPr>
          <a:xfrm>
            <a:off x="381000" y="5281900"/>
            <a:ext cx="8305800" cy="1588"/>
          </a:xfrm>
          <a:prstGeom prst="line">
            <a:avLst/>
          </a:prstGeom>
          <a:ln>
            <a:solidFill>
              <a:srgbClr val="C6CBD9"/>
            </a:solidFill>
          </a:ln>
          <a:effectLst/>
        </p:spPr>
        <p:style>
          <a:lnRef idx="2">
            <a:schemeClr val="accent1"/>
          </a:lnRef>
          <a:fillRef idx="0">
            <a:schemeClr val="accent1"/>
          </a:fillRef>
          <a:effectRef idx="1">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4014847648"/>
              </p:ext>
            </p:extLst>
          </p:nvPr>
        </p:nvGraphicFramePr>
        <p:xfrm>
          <a:off x="-76200" y="2093976"/>
          <a:ext cx="1066800" cy="3401568"/>
        </p:xfrm>
        <a:graphic>
          <a:graphicData uri="http://schemas.openxmlformats.org/drawingml/2006/table">
            <a:tbl>
              <a:tblPr>
                <a:tableStyleId>{5C22544A-7EE6-4342-B048-85BDC9FD1C3A}</a:tableStyleId>
              </a:tblPr>
              <a:tblGrid>
                <a:gridCol w="1066800"/>
              </a:tblGrid>
              <a:tr h="566928">
                <a:tc>
                  <a:txBody>
                    <a:bodyPr/>
                    <a:lstStyle/>
                    <a:p>
                      <a:pPr algn="ctr" fontAlgn="b">
                        <a:spcAft>
                          <a:spcPts val="600"/>
                        </a:spcAft>
                      </a:pPr>
                      <a:r>
                        <a:rPr lang="en-US" sz="3200" u="none" strike="noStrike" dirty="0" smtClean="0">
                          <a:solidFill>
                            <a:schemeClr val="tx2"/>
                          </a:solidFill>
                          <a:effectLst/>
                        </a:rPr>
                        <a:t>20%</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66928">
                <a:tc>
                  <a:txBody>
                    <a:bodyPr/>
                    <a:lstStyle/>
                    <a:p>
                      <a:pPr algn="ctr" fontAlgn="b">
                        <a:spcAft>
                          <a:spcPts val="600"/>
                        </a:spcAft>
                      </a:pPr>
                      <a:r>
                        <a:rPr lang="en-US" sz="3200" u="none" strike="noStrike" dirty="0" smtClean="0">
                          <a:solidFill>
                            <a:schemeClr val="tx2"/>
                          </a:solidFill>
                          <a:effectLst/>
                        </a:rPr>
                        <a:t>45%</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66928">
                <a:tc>
                  <a:txBody>
                    <a:bodyPr/>
                    <a:lstStyle/>
                    <a:p>
                      <a:pPr algn="ctr" fontAlgn="b">
                        <a:spcAft>
                          <a:spcPts val="600"/>
                        </a:spcAft>
                      </a:pPr>
                      <a:r>
                        <a:rPr lang="en-US" sz="3200" u="none" strike="noStrike" dirty="0">
                          <a:solidFill>
                            <a:schemeClr val="tx2"/>
                          </a:solidFill>
                          <a:effectLst/>
                        </a:rPr>
                        <a:t>11%</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66928">
                <a:tc>
                  <a:txBody>
                    <a:bodyPr/>
                    <a:lstStyle/>
                    <a:p>
                      <a:pPr algn="ctr" fontAlgn="b">
                        <a:spcAft>
                          <a:spcPts val="600"/>
                        </a:spcAft>
                      </a:pPr>
                      <a:r>
                        <a:rPr lang="en-US" sz="3200" u="none" strike="noStrike" dirty="0">
                          <a:solidFill>
                            <a:schemeClr val="tx2"/>
                          </a:solidFill>
                          <a:effectLst/>
                        </a:rPr>
                        <a:t>7</a:t>
                      </a:r>
                      <a:r>
                        <a:rPr lang="en-US" sz="3200" u="none" strike="noStrike" dirty="0" smtClean="0">
                          <a:solidFill>
                            <a:schemeClr val="tx2"/>
                          </a:solidFill>
                          <a:effectLst/>
                        </a:rPr>
                        <a:t>%</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66928">
                <a:tc>
                  <a:txBody>
                    <a:bodyPr/>
                    <a:lstStyle/>
                    <a:p>
                      <a:pPr algn="ctr" fontAlgn="b">
                        <a:spcAft>
                          <a:spcPts val="600"/>
                        </a:spcAft>
                      </a:pPr>
                      <a:r>
                        <a:rPr lang="en-US" sz="3200" u="none" strike="noStrike" dirty="0" smtClean="0">
                          <a:solidFill>
                            <a:schemeClr val="tx2"/>
                          </a:solidFill>
                          <a:effectLst/>
                        </a:rPr>
                        <a:t>18%</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66928">
                <a:tc>
                  <a:txBody>
                    <a:bodyPr/>
                    <a:lstStyle/>
                    <a:p>
                      <a:pPr algn="ctr" fontAlgn="b">
                        <a:spcAft>
                          <a:spcPts val="600"/>
                        </a:spcAft>
                      </a:pPr>
                      <a:r>
                        <a:rPr lang="en-US" sz="2000" b="0" i="0" u="none" strike="noStrike" dirty="0" smtClean="0">
                          <a:solidFill>
                            <a:schemeClr val="tx2"/>
                          </a:solidFill>
                          <a:effectLst/>
                          <a:latin typeface="Calibri"/>
                        </a:rPr>
                        <a:t>(others)</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61858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Just in Time Teaching</a:t>
            </a:r>
            <a:endParaRPr lang="en-US" dirty="0"/>
          </a:p>
        </p:txBody>
      </p:sp>
      <p:sp>
        <p:nvSpPr>
          <p:cNvPr id="6" name="Content Placeholder 5"/>
          <p:cNvSpPr>
            <a:spLocks noGrp="1"/>
          </p:cNvSpPr>
          <p:nvPr>
            <p:ph idx="1"/>
          </p:nvPr>
        </p:nvSpPr>
        <p:spPr/>
        <p:txBody>
          <a:bodyPr>
            <a:normAutofit/>
          </a:bodyPr>
          <a:lstStyle/>
          <a:p>
            <a:r>
              <a:rPr lang="en-US" sz="3000" dirty="0"/>
              <a:t>Online </a:t>
            </a:r>
            <a:r>
              <a:rPr lang="en-US" sz="3000" dirty="0" smtClean="0"/>
              <a:t>pre-class assignments </a:t>
            </a:r>
            <a:br>
              <a:rPr lang="en-US" sz="3000" dirty="0" smtClean="0"/>
            </a:br>
            <a:r>
              <a:rPr lang="en-US" sz="3000" dirty="0" smtClean="0"/>
              <a:t>(“</a:t>
            </a:r>
            <a:r>
              <a:rPr lang="en-US" sz="3000" dirty="0" err="1"/>
              <a:t>WarmUps</a:t>
            </a:r>
            <a:r>
              <a:rPr lang="en-US" sz="3000" dirty="0" smtClean="0"/>
              <a:t>”)</a:t>
            </a:r>
          </a:p>
          <a:p>
            <a:r>
              <a:rPr lang="en-US" sz="3000" dirty="0" smtClean="0"/>
              <a:t>First half:</a:t>
            </a:r>
          </a:p>
          <a:p>
            <a:pPr marL="457200" indent="-457200">
              <a:buFont typeface="Arial" pitchFamily="34" charset="0"/>
              <a:buChar char="•"/>
            </a:pPr>
            <a:r>
              <a:rPr lang="en-US" sz="3000" dirty="0" smtClean="0"/>
              <a:t>Conceptual questions, answered in sentences</a:t>
            </a:r>
          </a:p>
          <a:p>
            <a:pPr marL="457200" indent="-457200">
              <a:buFont typeface="Arial" pitchFamily="34" charset="0"/>
              <a:buChar char="•"/>
            </a:pPr>
            <a:r>
              <a:rPr lang="en-US" sz="3000" dirty="0" smtClean="0"/>
              <a:t>Graded on thoughtful effort</a:t>
            </a:r>
          </a:p>
        </p:txBody>
      </p:sp>
      <p:sp>
        <p:nvSpPr>
          <p:cNvPr id="9" name="Oval 8"/>
          <p:cNvSpPr/>
          <p:nvPr/>
        </p:nvSpPr>
        <p:spPr>
          <a:xfrm>
            <a:off x="5777270" y="914400"/>
            <a:ext cx="1371600" cy="13716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Learner</a:t>
            </a:r>
            <a:endParaRPr lang="en-US" dirty="0"/>
          </a:p>
        </p:txBody>
      </p:sp>
      <p:sp>
        <p:nvSpPr>
          <p:cNvPr id="10" name="Rectangle 9"/>
          <p:cNvSpPr/>
          <p:nvPr/>
        </p:nvSpPr>
        <p:spPr>
          <a:xfrm>
            <a:off x="7576460" y="914400"/>
            <a:ext cx="1371600" cy="1371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Teacher</a:t>
            </a:r>
            <a:endParaRPr lang="en-US" dirty="0"/>
          </a:p>
        </p:txBody>
      </p:sp>
      <p:sp>
        <p:nvSpPr>
          <p:cNvPr id="11" name="Curved Up Arrow 10"/>
          <p:cNvSpPr/>
          <p:nvPr/>
        </p:nvSpPr>
        <p:spPr>
          <a:xfrm flipV="1">
            <a:off x="6375986" y="457200"/>
            <a:ext cx="2057400" cy="457200"/>
          </a:xfrm>
          <a:prstGeom prst="curvedUp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Slide Number Placeholder 2"/>
          <p:cNvSpPr>
            <a:spLocks noGrp="1"/>
          </p:cNvSpPr>
          <p:nvPr>
            <p:ph type="sldNum" sz="quarter" idx="4294967295"/>
          </p:nvPr>
        </p:nvSpPr>
        <p:spPr>
          <a:xfrm>
            <a:off x="8452503" y="0"/>
            <a:ext cx="539097" cy="381000"/>
          </a:xfrm>
          <a:prstGeom prst="rect">
            <a:avLst/>
          </a:prstGeom>
        </p:spPr>
        <p:txBody>
          <a:bodyPr/>
          <a:lstStyle/>
          <a:p>
            <a:pPr algn="r"/>
            <a:fld id="{6C0D17D1-D089-4666-81C3-A69C83FD8544}" type="slidenum">
              <a:rPr lang="en-US" smtClean="0">
                <a:solidFill>
                  <a:srgbClr val="004678"/>
                </a:solidFill>
              </a:rPr>
              <a:pPr algn="r"/>
              <a:t>6</a:t>
            </a:fld>
            <a:endParaRPr lang="en-US" dirty="0">
              <a:solidFill>
                <a:srgbClr val="004678"/>
              </a:solidFill>
            </a:endParaRPr>
          </a:p>
        </p:txBody>
      </p:sp>
    </p:spTree>
    <p:extLst>
      <p:ext uri="{BB962C8B-B14F-4D97-AF65-F5344CB8AC3E}">
        <p14:creationId xmlns:p14="http://schemas.microsoft.com/office/powerpoint/2010/main" val="528758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Just in Time Teaching</a:t>
            </a:r>
            <a:endParaRPr lang="en-US" dirty="0"/>
          </a:p>
        </p:txBody>
      </p:sp>
      <p:sp>
        <p:nvSpPr>
          <p:cNvPr id="6" name="Content Placeholder 5"/>
          <p:cNvSpPr>
            <a:spLocks noGrp="1"/>
          </p:cNvSpPr>
          <p:nvPr>
            <p:ph idx="1"/>
          </p:nvPr>
        </p:nvSpPr>
        <p:spPr/>
        <p:txBody>
          <a:bodyPr>
            <a:noAutofit/>
          </a:bodyPr>
          <a:lstStyle/>
          <a:p>
            <a:r>
              <a:rPr lang="en-US" sz="3000" dirty="0"/>
              <a:t>Online pre-class assignments </a:t>
            </a:r>
            <a:br>
              <a:rPr lang="en-US" sz="3000" dirty="0"/>
            </a:br>
            <a:r>
              <a:rPr lang="en-US" sz="3000" dirty="0"/>
              <a:t>(“</a:t>
            </a:r>
            <a:r>
              <a:rPr lang="en-US" sz="3000" dirty="0" err="1"/>
              <a:t>WarmUps</a:t>
            </a:r>
            <a:r>
              <a:rPr lang="en-US" sz="3000" dirty="0"/>
              <a:t>”)</a:t>
            </a:r>
          </a:p>
          <a:p>
            <a:r>
              <a:rPr lang="en-US" sz="3000" dirty="0"/>
              <a:t>First half:</a:t>
            </a:r>
          </a:p>
          <a:p>
            <a:pPr marL="457200" indent="-457200">
              <a:buFont typeface="Arial" pitchFamily="34" charset="0"/>
              <a:buChar char="•"/>
            </a:pPr>
            <a:r>
              <a:rPr lang="en-US" sz="3000" dirty="0"/>
              <a:t>Conceptual questions, answered in sentences</a:t>
            </a:r>
          </a:p>
          <a:p>
            <a:pPr marL="457200" indent="-457200">
              <a:buFont typeface="Arial" pitchFamily="34" charset="0"/>
              <a:buChar char="•"/>
            </a:pPr>
            <a:r>
              <a:rPr lang="en-US" sz="3000" dirty="0"/>
              <a:t>Graded on thoughtful effort</a:t>
            </a:r>
          </a:p>
          <a:p>
            <a:r>
              <a:rPr lang="en-US" sz="3000" dirty="0" smtClean="0"/>
              <a:t>Second half:</a:t>
            </a:r>
          </a:p>
          <a:p>
            <a:pPr marL="457200" indent="-457200">
              <a:buFont typeface="Arial" pitchFamily="34" charset="0"/>
              <a:buChar char="•"/>
            </a:pPr>
            <a:r>
              <a:rPr lang="en-US" sz="3000" dirty="0"/>
              <a:t>Responses are read “just in </a:t>
            </a:r>
            <a:r>
              <a:rPr lang="en-US" sz="3000" dirty="0" smtClean="0"/>
              <a:t>time”</a:t>
            </a:r>
          </a:p>
          <a:p>
            <a:pPr marL="457200" indent="-457200">
              <a:buFont typeface="Arial" pitchFamily="34" charset="0"/>
              <a:buChar char="•"/>
            </a:pPr>
            <a:r>
              <a:rPr lang="en-US" sz="3000" dirty="0" smtClean="0"/>
              <a:t>Instructor </a:t>
            </a:r>
            <a:r>
              <a:rPr lang="en-US" sz="3000" dirty="0"/>
              <a:t>modifies </a:t>
            </a:r>
            <a:r>
              <a:rPr lang="en-US" sz="3000" dirty="0" smtClean="0"/>
              <a:t>the plan accordingly</a:t>
            </a:r>
          </a:p>
          <a:p>
            <a:pPr marL="457200" indent="-457200">
              <a:buFont typeface="Arial" pitchFamily="34" charset="0"/>
              <a:buChar char="•"/>
            </a:pPr>
            <a:r>
              <a:rPr lang="en-US" sz="3000" dirty="0" smtClean="0"/>
              <a:t>Aggregate </a:t>
            </a:r>
            <a:r>
              <a:rPr lang="en-US" sz="3000" dirty="0"/>
              <a:t>and individual (anonymous) responses are displayed in class</a:t>
            </a:r>
            <a:r>
              <a:rPr lang="en-US" sz="3000" dirty="0" smtClean="0"/>
              <a:t>.</a:t>
            </a:r>
            <a:endParaRPr lang="en-US" sz="3000" dirty="0"/>
          </a:p>
        </p:txBody>
      </p:sp>
      <p:sp>
        <p:nvSpPr>
          <p:cNvPr id="4" name="Curved Up Arrow 3"/>
          <p:cNvSpPr/>
          <p:nvPr/>
        </p:nvSpPr>
        <p:spPr>
          <a:xfrm flipH="1">
            <a:off x="6288898" y="2286000"/>
            <a:ext cx="2057400" cy="457200"/>
          </a:xfrm>
          <a:prstGeom prst="curvedUp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Oval 6"/>
          <p:cNvSpPr/>
          <p:nvPr/>
        </p:nvSpPr>
        <p:spPr>
          <a:xfrm>
            <a:off x="5777270" y="914400"/>
            <a:ext cx="1371600" cy="13716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Learner</a:t>
            </a:r>
            <a:endParaRPr lang="en-US" dirty="0"/>
          </a:p>
        </p:txBody>
      </p:sp>
      <p:sp>
        <p:nvSpPr>
          <p:cNvPr id="8" name="Rectangle 7"/>
          <p:cNvSpPr/>
          <p:nvPr/>
        </p:nvSpPr>
        <p:spPr>
          <a:xfrm>
            <a:off x="7576460" y="914400"/>
            <a:ext cx="1371600" cy="1371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Teacher</a:t>
            </a:r>
            <a:endParaRPr lang="en-US" dirty="0"/>
          </a:p>
        </p:txBody>
      </p:sp>
      <p:sp>
        <p:nvSpPr>
          <p:cNvPr id="9" name="Curved Up Arrow 8"/>
          <p:cNvSpPr/>
          <p:nvPr/>
        </p:nvSpPr>
        <p:spPr>
          <a:xfrm flipV="1">
            <a:off x="6375986" y="457200"/>
            <a:ext cx="2057400" cy="457200"/>
          </a:xfrm>
          <a:prstGeom prst="curvedUp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Slide Number Placeholder 2"/>
          <p:cNvSpPr>
            <a:spLocks noGrp="1"/>
          </p:cNvSpPr>
          <p:nvPr>
            <p:ph type="sldNum" sz="quarter" idx="4294967295"/>
          </p:nvPr>
        </p:nvSpPr>
        <p:spPr>
          <a:xfrm>
            <a:off x="8452503" y="0"/>
            <a:ext cx="539097" cy="381000"/>
          </a:xfrm>
          <a:prstGeom prst="rect">
            <a:avLst/>
          </a:prstGeom>
        </p:spPr>
        <p:txBody>
          <a:bodyPr/>
          <a:lstStyle/>
          <a:p>
            <a:pPr algn="r"/>
            <a:fld id="{6C0D17D1-D089-4666-81C3-A69C83FD8544}" type="slidenum">
              <a:rPr lang="en-US" smtClean="0">
                <a:solidFill>
                  <a:srgbClr val="004678"/>
                </a:solidFill>
              </a:rPr>
              <a:pPr algn="r"/>
              <a:t>7</a:t>
            </a:fld>
            <a:endParaRPr lang="en-US" dirty="0">
              <a:solidFill>
                <a:srgbClr val="004678"/>
              </a:solidFill>
            </a:endParaRPr>
          </a:p>
        </p:txBody>
      </p:sp>
    </p:spTree>
    <p:extLst>
      <p:ext uri="{BB962C8B-B14F-4D97-AF65-F5344CB8AC3E}">
        <p14:creationId xmlns:p14="http://schemas.microsoft.com/office/powerpoint/2010/main" val="168194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7" end="7"/>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Just in Time Teaching</a:t>
            </a:r>
            <a:endParaRPr lang="en-US" dirty="0"/>
          </a:p>
        </p:txBody>
      </p:sp>
      <p:sp>
        <p:nvSpPr>
          <p:cNvPr id="6" name="Content Placeholder 5"/>
          <p:cNvSpPr>
            <a:spLocks noGrp="1"/>
          </p:cNvSpPr>
          <p:nvPr>
            <p:ph idx="1"/>
          </p:nvPr>
        </p:nvSpPr>
        <p:spPr/>
        <p:txBody>
          <a:bodyPr>
            <a:normAutofit fontScale="92500" lnSpcReduction="10000"/>
          </a:bodyPr>
          <a:lstStyle/>
          <a:p>
            <a:r>
              <a:rPr lang="en-US" u="sng" dirty="0"/>
              <a:t>A different </a:t>
            </a:r>
            <a:r>
              <a:rPr lang="en-US" u="sng" dirty="0" smtClean="0"/>
              <a:t>student role:</a:t>
            </a:r>
            <a:endParaRPr lang="en-US" dirty="0"/>
          </a:p>
          <a:p>
            <a:pPr marL="457200" indent="-457200">
              <a:buFont typeface="Arial" pitchFamily="34" charset="0"/>
              <a:buChar char="•"/>
            </a:pPr>
            <a:r>
              <a:rPr lang="en-US" dirty="0"/>
              <a:t>Actively prepare for </a:t>
            </a:r>
            <a:r>
              <a:rPr lang="en-US" dirty="0" smtClean="0"/>
              <a:t>class</a:t>
            </a:r>
            <a:r>
              <a:rPr lang="en-US" dirty="0"/>
              <a:t/>
            </a:r>
            <a:br>
              <a:rPr lang="en-US" dirty="0"/>
            </a:br>
            <a:r>
              <a:rPr lang="en-US" dirty="0"/>
              <a:t>(not </a:t>
            </a:r>
            <a:r>
              <a:rPr lang="en-US" u="sng" dirty="0"/>
              <a:t>just</a:t>
            </a:r>
            <a:r>
              <a:rPr lang="en-US" dirty="0"/>
              <a:t> reading/watching)</a:t>
            </a:r>
          </a:p>
          <a:p>
            <a:pPr marL="457200" indent="-457200">
              <a:buFont typeface="Arial" pitchFamily="34" charset="0"/>
              <a:buChar char="•"/>
            </a:pPr>
            <a:r>
              <a:rPr lang="en-US" dirty="0" smtClean="0"/>
              <a:t>Actively </a:t>
            </a:r>
            <a:r>
              <a:rPr lang="en-US" dirty="0"/>
              <a:t>engage </a:t>
            </a:r>
            <a:r>
              <a:rPr lang="en-US" dirty="0" smtClean="0"/>
              <a:t>in class</a:t>
            </a:r>
            <a:endParaRPr lang="en-US" dirty="0"/>
          </a:p>
          <a:p>
            <a:pPr marL="457200" indent="-457200">
              <a:buFont typeface="Arial" pitchFamily="34" charset="0"/>
              <a:buChar char="•"/>
            </a:pPr>
            <a:r>
              <a:rPr lang="en-US" dirty="0" smtClean="0"/>
              <a:t>Compare your progress &amp; plan accordingly</a:t>
            </a:r>
          </a:p>
          <a:p>
            <a:r>
              <a:rPr lang="en-US" u="sng" dirty="0"/>
              <a:t>A different </a:t>
            </a:r>
            <a:r>
              <a:rPr lang="en-US" u="sng" dirty="0" smtClean="0"/>
              <a:t>instructor role:</a:t>
            </a:r>
            <a:endParaRPr lang="en-US" dirty="0"/>
          </a:p>
          <a:p>
            <a:pPr marL="457200" indent="-457200">
              <a:buFont typeface="Arial" pitchFamily="34" charset="0"/>
              <a:buChar char="•"/>
            </a:pPr>
            <a:r>
              <a:rPr lang="en-US" dirty="0" smtClean="0"/>
              <a:t>Actively </a:t>
            </a:r>
            <a:r>
              <a:rPr lang="en-US" dirty="0"/>
              <a:t>prepare for </a:t>
            </a:r>
            <a:r>
              <a:rPr lang="en-US" dirty="0" smtClean="0"/>
              <a:t>class with </a:t>
            </a:r>
            <a:r>
              <a:rPr lang="en-US" u="sng" dirty="0" smtClean="0"/>
              <a:t>you</a:t>
            </a:r>
            <a:r>
              <a:rPr lang="en-US" dirty="0"/>
              <a:t/>
            </a:r>
            <a:br>
              <a:rPr lang="en-US" dirty="0"/>
            </a:br>
            <a:r>
              <a:rPr lang="en-US" dirty="0"/>
              <a:t>(not just going over last year’s notes )</a:t>
            </a:r>
          </a:p>
          <a:p>
            <a:pPr marL="457200" indent="-457200">
              <a:buFont typeface="Arial" pitchFamily="34" charset="0"/>
              <a:buChar char="•"/>
            </a:pPr>
            <a:r>
              <a:rPr lang="en-US" dirty="0" smtClean="0"/>
              <a:t>Modify class accordingly</a:t>
            </a:r>
            <a:endParaRPr lang="en-US" dirty="0"/>
          </a:p>
          <a:p>
            <a:pPr marL="457200" indent="-457200">
              <a:buFont typeface="Arial" pitchFamily="34" charset="0"/>
              <a:buChar char="•"/>
            </a:pPr>
            <a:r>
              <a:rPr lang="en-US" dirty="0" smtClean="0"/>
              <a:t>Create interactive engagement opportunities</a:t>
            </a:r>
            <a:endParaRPr lang="en-US" dirty="0">
              <a:solidFill>
                <a:schemeClr val="tx1"/>
              </a:solidFill>
            </a:endParaRPr>
          </a:p>
          <a:p>
            <a:pPr marL="457200" indent="-457200">
              <a:buFont typeface="Arial" pitchFamily="34" charset="0"/>
              <a:buChar char="•"/>
            </a:pPr>
            <a:endParaRPr lang="en-US" dirty="0">
              <a:solidFill>
                <a:schemeClr val="tx1"/>
              </a:solidFill>
            </a:endParaRPr>
          </a:p>
        </p:txBody>
      </p:sp>
      <p:sp>
        <p:nvSpPr>
          <p:cNvPr id="10" name="Curved Up Arrow 9"/>
          <p:cNvSpPr/>
          <p:nvPr/>
        </p:nvSpPr>
        <p:spPr>
          <a:xfrm flipH="1">
            <a:off x="6288898" y="2286000"/>
            <a:ext cx="2057400" cy="457200"/>
          </a:xfrm>
          <a:prstGeom prst="curvedUp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Oval 10"/>
          <p:cNvSpPr/>
          <p:nvPr/>
        </p:nvSpPr>
        <p:spPr>
          <a:xfrm>
            <a:off x="5777270" y="914400"/>
            <a:ext cx="1371600" cy="13716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Learner</a:t>
            </a:r>
            <a:endParaRPr lang="en-US" dirty="0"/>
          </a:p>
        </p:txBody>
      </p:sp>
      <p:sp>
        <p:nvSpPr>
          <p:cNvPr id="12" name="Rectangle 11"/>
          <p:cNvSpPr/>
          <p:nvPr/>
        </p:nvSpPr>
        <p:spPr>
          <a:xfrm>
            <a:off x="7576460" y="914400"/>
            <a:ext cx="1371600" cy="1371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Teacher</a:t>
            </a:r>
            <a:endParaRPr lang="en-US" dirty="0"/>
          </a:p>
        </p:txBody>
      </p:sp>
      <p:sp>
        <p:nvSpPr>
          <p:cNvPr id="13" name="Curved Up Arrow 12"/>
          <p:cNvSpPr/>
          <p:nvPr/>
        </p:nvSpPr>
        <p:spPr>
          <a:xfrm flipV="1">
            <a:off x="6375986" y="457200"/>
            <a:ext cx="2057400" cy="457200"/>
          </a:xfrm>
          <a:prstGeom prst="curvedUp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Slide Number Placeholder 2"/>
          <p:cNvSpPr>
            <a:spLocks noGrp="1"/>
          </p:cNvSpPr>
          <p:nvPr>
            <p:ph type="sldNum" sz="quarter" idx="4294967295"/>
          </p:nvPr>
        </p:nvSpPr>
        <p:spPr>
          <a:xfrm>
            <a:off x="8452503" y="0"/>
            <a:ext cx="539097" cy="381000"/>
          </a:xfrm>
          <a:prstGeom prst="rect">
            <a:avLst/>
          </a:prstGeom>
        </p:spPr>
        <p:txBody>
          <a:bodyPr/>
          <a:lstStyle/>
          <a:p>
            <a:pPr algn="r"/>
            <a:fld id="{6C0D17D1-D089-4666-81C3-A69C83FD8544}" type="slidenum">
              <a:rPr lang="en-US" smtClean="0">
                <a:solidFill>
                  <a:srgbClr val="004678"/>
                </a:solidFill>
              </a:rPr>
              <a:pPr algn="r"/>
              <a:t>8</a:t>
            </a:fld>
            <a:endParaRPr lang="en-US" dirty="0">
              <a:solidFill>
                <a:srgbClr val="004678"/>
              </a:solidFill>
            </a:endParaRPr>
          </a:p>
        </p:txBody>
      </p:sp>
    </p:spTree>
    <p:extLst>
      <p:ext uri="{BB962C8B-B14F-4D97-AF65-F5344CB8AC3E}">
        <p14:creationId xmlns:p14="http://schemas.microsoft.com/office/powerpoint/2010/main" val="286372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Aft>
                <a:spcPts val="1800"/>
              </a:spcAft>
            </a:pPr>
            <a:r>
              <a:rPr lang="en-US" dirty="0"/>
              <a:t>In a typical day in your class, </a:t>
            </a:r>
            <a:r>
              <a:rPr lang="en-US" dirty="0" smtClean="0"/>
              <a:t>what </a:t>
            </a:r>
            <a:r>
              <a:rPr lang="en-US" dirty="0"/>
              <a:t>fraction of students </a:t>
            </a:r>
            <a:r>
              <a:rPr lang="en-US" dirty="0" smtClean="0"/>
              <a:t>did their </a:t>
            </a:r>
            <a:r>
              <a:rPr lang="en-US" dirty="0"/>
              <a:t>preparatory work before </a:t>
            </a:r>
            <a:r>
              <a:rPr lang="en-US" dirty="0" smtClean="0"/>
              <a:t>coming to class?</a:t>
            </a:r>
            <a:endParaRPr lang="en-US" dirty="0">
              <a:solidFill>
                <a:schemeClr val="tx1"/>
              </a:solidFill>
            </a:endParaRPr>
          </a:p>
          <a:p>
            <a:pPr marL="1428750" indent="-514350">
              <a:buAutoNum type="alphaUcParenR"/>
            </a:pPr>
            <a:r>
              <a:rPr lang="en-US" dirty="0">
                <a:solidFill>
                  <a:schemeClr val="tx1"/>
                </a:solidFill>
              </a:rPr>
              <a:t>0% - 20%</a:t>
            </a:r>
          </a:p>
          <a:p>
            <a:pPr marL="1428750" indent="-514350">
              <a:buAutoNum type="alphaUcParenR"/>
            </a:pPr>
            <a:r>
              <a:rPr lang="en-US" dirty="0">
                <a:solidFill>
                  <a:schemeClr val="tx1"/>
                </a:solidFill>
              </a:rPr>
              <a:t>20% - 40%</a:t>
            </a:r>
          </a:p>
          <a:p>
            <a:pPr marL="1428750" indent="-514350">
              <a:buAutoNum type="alphaUcParenR"/>
            </a:pPr>
            <a:r>
              <a:rPr lang="en-US" dirty="0">
                <a:solidFill>
                  <a:schemeClr val="tx1"/>
                </a:solidFill>
              </a:rPr>
              <a:t>40% - 60%</a:t>
            </a:r>
          </a:p>
          <a:p>
            <a:pPr marL="1428750" indent="-514350">
              <a:buAutoNum type="alphaUcParenR"/>
            </a:pPr>
            <a:r>
              <a:rPr lang="en-US" dirty="0">
                <a:solidFill>
                  <a:schemeClr val="tx1"/>
                </a:solidFill>
              </a:rPr>
              <a:t>60% - 80%</a:t>
            </a:r>
          </a:p>
          <a:p>
            <a:pPr marL="1428750" indent="-514350">
              <a:buAutoNum type="alphaUcParenR"/>
            </a:pPr>
            <a:r>
              <a:rPr lang="en-US" dirty="0">
                <a:solidFill>
                  <a:schemeClr val="tx1"/>
                </a:solidFill>
              </a:rPr>
              <a:t>80% - 100%</a:t>
            </a:r>
          </a:p>
        </p:txBody>
      </p:sp>
      <p:sp>
        <p:nvSpPr>
          <p:cNvPr id="2" name="Slide Number Placeholder 1"/>
          <p:cNvSpPr>
            <a:spLocks noGrp="1"/>
          </p:cNvSpPr>
          <p:nvPr>
            <p:ph type="sldNum" sz="quarter" idx="10"/>
          </p:nvPr>
        </p:nvSpPr>
        <p:spPr/>
        <p:txBody>
          <a:bodyPr/>
          <a:lstStyle/>
          <a:p>
            <a:fld id="{6C0D17D1-D089-4666-81C3-A69C83FD8544}" type="slidenum">
              <a:rPr lang="en-US" smtClean="0">
                <a:solidFill>
                  <a:srgbClr val="004678"/>
                </a:solidFill>
              </a:rPr>
              <a:pPr/>
              <a:t>9</a:t>
            </a:fld>
            <a:endParaRPr lang="en-US" dirty="0">
              <a:solidFill>
                <a:srgbClr val="004678"/>
              </a:solidFill>
            </a:endParaRPr>
          </a:p>
        </p:txBody>
      </p:sp>
      <p:cxnSp>
        <p:nvCxnSpPr>
          <p:cNvPr id="4" name="Straight Connector 3"/>
          <p:cNvCxnSpPr/>
          <p:nvPr/>
        </p:nvCxnSpPr>
        <p:spPr>
          <a:xfrm>
            <a:off x="381000" y="5713412"/>
            <a:ext cx="8305800" cy="1588"/>
          </a:xfrm>
          <a:prstGeom prst="line">
            <a:avLst/>
          </a:prstGeom>
          <a:ln>
            <a:solidFill>
              <a:srgbClr val="C6CBD9"/>
            </a:solidFill>
          </a:ln>
          <a:effectLst/>
        </p:spPr>
        <p:style>
          <a:lnRef idx="2">
            <a:schemeClr val="accent1"/>
          </a:lnRef>
          <a:fillRef idx="0">
            <a:schemeClr val="accent1"/>
          </a:fillRef>
          <a:effectRef idx="1">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797243521"/>
              </p:ext>
            </p:extLst>
          </p:nvPr>
        </p:nvGraphicFramePr>
        <p:xfrm>
          <a:off x="152400" y="2559270"/>
          <a:ext cx="1066800" cy="3880485"/>
        </p:xfrm>
        <a:graphic>
          <a:graphicData uri="http://schemas.openxmlformats.org/drawingml/2006/table">
            <a:tbl>
              <a:tblPr>
                <a:tableStyleId>{5C22544A-7EE6-4342-B048-85BDC9FD1C3A}</a:tableStyleId>
              </a:tblPr>
              <a:tblGrid>
                <a:gridCol w="1066800"/>
              </a:tblGrid>
              <a:tr h="576072">
                <a:tc>
                  <a:txBody>
                    <a:bodyPr/>
                    <a:lstStyle/>
                    <a:p>
                      <a:pPr algn="ctr" fontAlgn="b">
                        <a:spcAft>
                          <a:spcPts val="600"/>
                        </a:spcAft>
                      </a:pPr>
                      <a:r>
                        <a:rPr lang="en-US" sz="3200" u="none" strike="noStrike" dirty="0" smtClean="0">
                          <a:solidFill>
                            <a:schemeClr val="tx2"/>
                          </a:solidFill>
                          <a:effectLst/>
                        </a:rPr>
                        <a:t>27%</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76072">
                <a:tc>
                  <a:txBody>
                    <a:bodyPr/>
                    <a:lstStyle/>
                    <a:p>
                      <a:pPr algn="ctr" fontAlgn="b">
                        <a:spcAft>
                          <a:spcPts val="600"/>
                        </a:spcAft>
                      </a:pPr>
                      <a:r>
                        <a:rPr lang="en-US" sz="3200" u="none" strike="noStrike" dirty="0" smtClean="0">
                          <a:solidFill>
                            <a:schemeClr val="tx2"/>
                          </a:solidFill>
                          <a:effectLst/>
                        </a:rPr>
                        <a:t>33%</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76072">
                <a:tc>
                  <a:txBody>
                    <a:bodyPr/>
                    <a:lstStyle/>
                    <a:p>
                      <a:pPr algn="ctr" fontAlgn="b">
                        <a:spcAft>
                          <a:spcPts val="600"/>
                        </a:spcAft>
                      </a:pPr>
                      <a:r>
                        <a:rPr lang="en-US" sz="3200" u="none" strike="noStrike" dirty="0" smtClean="0">
                          <a:solidFill>
                            <a:schemeClr val="tx2"/>
                          </a:solidFill>
                          <a:effectLst/>
                        </a:rPr>
                        <a:t>20%</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76072">
                <a:tc>
                  <a:txBody>
                    <a:bodyPr/>
                    <a:lstStyle/>
                    <a:p>
                      <a:pPr algn="ctr" fontAlgn="b">
                        <a:spcAft>
                          <a:spcPts val="600"/>
                        </a:spcAft>
                      </a:pPr>
                      <a:r>
                        <a:rPr lang="en-US" sz="3200" u="none" strike="noStrike" dirty="0" smtClean="0">
                          <a:solidFill>
                            <a:schemeClr val="tx2"/>
                          </a:solidFill>
                          <a:effectLst/>
                        </a:rPr>
                        <a:t>14%</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76072">
                <a:tc>
                  <a:txBody>
                    <a:bodyPr/>
                    <a:lstStyle/>
                    <a:p>
                      <a:pPr algn="ctr" fontAlgn="b">
                        <a:spcAft>
                          <a:spcPts val="600"/>
                        </a:spcAft>
                      </a:pPr>
                      <a:r>
                        <a:rPr lang="en-US" sz="3200" u="none" strike="noStrike" dirty="0" smtClean="0">
                          <a:solidFill>
                            <a:schemeClr val="tx2"/>
                          </a:solidFill>
                          <a:effectLst/>
                        </a:rPr>
                        <a:t>6%</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76072">
                <a:tc>
                  <a:txBody>
                    <a:bodyPr/>
                    <a:lstStyle/>
                    <a:p>
                      <a:pPr algn="ctr" fontAlgn="b">
                        <a:spcAft>
                          <a:spcPts val="600"/>
                        </a:spcAft>
                      </a:pPr>
                      <a:endParaRPr lang="en-US" sz="2000" b="0" i="0" u="none" strike="noStrike" dirty="0" smtClean="0">
                        <a:solidFill>
                          <a:schemeClr val="tx2"/>
                        </a:solidFill>
                        <a:effectLst/>
                        <a:latin typeface="Calibri"/>
                      </a:endParaRPr>
                    </a:p>
                    <a:p>
                      <a:pPr algn="ctr" fontAlgn="b">
                        <a:spcAft>
                          <a:spcPts val="600"/>
                        </a:spcAft>
                      </a:pPr>
                      <a:r>
                        <a:rPr lang="en-US" sz="2000" b="0" i="0" u="none" strike="noStrike" dirty="0" smtClean="0">
                          <a:solidFill>
                            <a:schemeClr val="tx2"/>
                          </a:solidFill>
                          <a:effectLst/>
                          <a:latin typeface="Calibri"/>
                        </a:rPr>
                        <a:t>~200 others</a:t>
                      </a:r>
                      <a:endParaRPr lang="en-US" sz="3200" b="0" i="0" u="none" strike="noStrike" dirty="0">
                        <a:solidFill>
                          <a:schemeClr val="tx2"/>
                        </a:solidFill>
                        <a:effectLst/>
                        <a:latin typeface="Calibri"/>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98532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013-01-24 Theme">
  <a:themeElements>
    <a:clrScheme name="NewSMK">
      <a:dk1>
        <a:srgbClr val="010326"/>
      </a:dk1>
      <a:lt1>
        <a:srgbClr val="FFFFFF"/>
      </a:lt1>
      <a:dk2>
        <a:srgbClr val="8A0E0E"/>
      </a:dk2>
      <a:lt2>
        <a:srgbClr val="004678"/>
      </a:lt2>
      <a:accent1>
        <a:srgbClr val="0067BC"/>
      </a:accent1>
      <a:accent2>
        <a:srgbClr val="0460D9"/>
      </a:accent2>
      <a:accent3>
        <a:srgbClr val="9BBB59"/>
      </a:accent3>
      <a:accent4>
        <a:srgbClr val="8064A2"/>
      </a:accent4>
      <a:accent5>
        <a:srgbClr val="4BACC6"/>
      </a:accent5>
      <a:accent6>
        <a:srgbClr val="F79646"/>
      </a:accent6>
      <a:hlink>
        <a:srgbClr val="0000FF"/>
      </a:hlink>
      <a:folHlink>
        <a:srgbClr val="800080"/>
      </a:folHlink>
    </a:clrScheme>
    <a:fontScheme name="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3185</TotalTime>
  <Words>1093</Words>
  <Application>Microsoft Office PowerPoint</Application>
  <PresentationFormat>On-screen Show (4:3)</PresentationFormat>
  <Paragraphs>207</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2013-01-24 Theme</vt:lpstr>
      <vt:lpstr>Many Chances to Fail:  Scholarly Teaching in Physics  @CO/WY AAPT Meeting, April 2014      Dr. Jeff Loats Associate Professor of Physics Faculty Associate to the  Center for Faculty Development</vt:lpstr>
      <vt:lpstr>Being A Scholarly Teacher</vt:lpstr>
      <vt:lpstr>How Do People Like to Learn</vt:lpstr>
      <vt:lpstr>Common Elements?</vt:lpstr>
      <vt:lpstr>PowerPoint Presentation</vt:lpstr>
      <vt:lpstr>Just in Time Teaching</vt:lpstr>
      <vt:lpstr>Just in Time Teaching</vt:lpstr>
      <vt:lpstr>Just in Time Teaching</vt:lpstr>
      <vt:lpstr>PowerPoint Presentation</vt:lpstr>
      <vt:lpstr>Student Feedback</vt:lpstr>
      <vt:lpstr>More on JiTT?</vt:lpstr>
      <vt:lpstr>PowerPoint Presentation</vt:lpstr>
      <vt:lpstr>Clickers: Very Well Studied</vt:lpstr>
      <vt:lpstr>Peer Instruction</vt:lpstr>
      <vt:lpstr>“Many Chances to Fail”</vt:lpstr>
      <vt:lpstr>Iterative Learning Loops</vt:lpstr>
      <vt:lpstr>My Summary</vt:lpstr>
      <vt:lpstr>Your Summary</vt:lpstr>
      <vt:lpstr>JiTT References &amp; Resources</vt:lpstr>
      <vt:lpstr>Clicker References &amp; Resources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Loats</dc:creator>
  <cp:lastModifiedBy>Jeff Loats</cp:lastModifiedBy>
  <cp:revision>116</cp:revision>
  <dcterms:created xsi:type="dcterms:W3CDTF">2012-10-19T01:12:12Z</dcterms:created>
  <dcterms:modified xsi:type="dcterms:W3CDTF">2014-04-12T02:38:38Z</dcterms:modified>
</cp:coreProperties>
</file>