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256" r:id="rId2"/>
    <p:sldId id="275" r:id="rId3"/>
    <p:sldId id="276" r:id="rId4"/>
    <p:sldId id="303" r:id="rId5"/>
    <p:sldId id="277" r:id="rId6"/>
    <p:sldId id="286" r:id="rId7"/>
    <p:sldId id="285" r:id="rId8"/>
    <p:sldId id="284" r:id="rId9"/>
    <p:sldId id="283" r:id="rId10"/>
    <p:sldId id="282" r:id="rId11"/>
    <p:sldId id="287" r:id="rId12"/>
    <p:sldId id="292" r:id="rId13"/>
    <p:sldId id="302" r:id="rId14"/>
    <p:sldId id="278" r:id="rId15"/>
    <p:sldId id="288" r:id="rId16"/>
    <p:sldId id="280" r:id="rId17"/>
    <p:sldId id="299" r:id="rId18"/>
    <p:sldId id="304" r:id="rId19"/>
    <p:sldId id="308" r:id="rId20"/>
    <p:sldId id="309" r:id="rId21"/>
    <p:sldId id="301" r:id="rId22"/>
    <p:sldId id="300" r:id="rId23"/>
    <p:sldId id="294" r:id="rId24"/>
    <p:sldId id="295" r:id="rId25"/>
    <p:sldId id="296" r:id="rId26"/>
    <p:sldId id="298" r:id="rId27"/>
    <p:sldId id="293" r:id="rId28"/>
    <p:sldId id="290"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C3C"/>
    <a:srgbClr val="DEB67F"/>
    <a:srgbClr val="101B2E"/>
    <a:srgbClr val="101C2F"/>
    <a:srgbClr val="101C2E"/>
    <a:srgbClr val="FFF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9"/>
    <p:restoredTop sz="79130"/>
  </p:normalViewPr>
  <p:slideViewPr>
    <p:cSldViewPr snapToGrid="0" snapToObjects="1">
      <p:cViewPr varScale="1">
        <p:scale>
          <a:sx n="77" d="100"/>
          <a:sy n="77" d="100"/>
        </p:scale>
        <p:origin x="200" y="4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0" d="100"/>
          <a:sy n="90" d="100"/>
        </p:scale>
        <p:origin x="345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DB945-D2B8-EB4C-831D-B6FAABFC13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DBBC96-2FCF-D846-807D-19F86F4B14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006F16-5CAD-ED41-A42D-04F05C09F435}" type="datetimeFigureOut">
              <a:rPr lang="en-US" smtClean="0"/>
              <a:t>4/9/21</a:t>
            </a:fld>
            <a:endParaRPr lang="en-US"/>
          </a:p>
        </p:txBody>
      </p:sp>
      <p:sp>
        <p:nvSpPr>
          <p:cNvPr id="4" name="Footer Placeholder 3">
            <a:extLst>
              <a:ext uri="{FF2B5EF4-FFF2-40B4-BE49-F238E27FC236}">
                <a16:creationId xmlns:a16="http://schemas.microsoft.com/office/drawing/2014/main" id="{4570DB23-8B44-2046-B749-8325BF2381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CEB04B-3EEB-864C-A48F-C0FF6BE815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BDBA4-F658-C146-ACA5-79CCC4004F38}" type="slidenum">
              <a:rPr lang="en-US" smtClean="0"/>
              <a:t>‹#›</a:t>
            </a:fld>
            <a:endParaRPr lang="en-US"/>
          </a:p>
        </p:txBody>
      </p:sp>
    </p:spTree>
    <p:extLst>
      <p:ext uri="{BB962C8B-B14F-4D97-AF65-F5344CB8AC3E}">
        <p14:creationId xmlns:p14="http://schemas.microsoft.com/office/powerpoint/2010/main" val="431369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7598E-B1C2-A74B-AD92-A64CE66BF810}"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BEE1C-A248-2A48-9E34-4C09EF93998A}" type="slidenum">
              <a:rPr lang="en-US" smtClean="0"/>
              <a:t>‹#›</a:t>
            </a:fld>
            <a:endParaRPr lang="en-US"/>
          </a:p>
        </p:txBody>
      </p:sp>
    </p:spTree>
    <p:extLst>
      <p:ext uri="{BB962C8B-B14F-4D97-AF65-F5344CB8AC3E}">
        <p14:creationId xmlns:p14="http://schemas.microsoft.com/office/powerpoint/2010/main" val="202983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a:t>
            </a:fld>
            <a:endParaRPr lang="en-US"/>
          </a:p>
        </p:txBody>
      </p:sp>
    </p:spTree>
    <p:extLst>
      <p:ext uri="{BB962C8B-B14F-4D97-AF65-F5344CB8AC3E}">
        <p14:creationId xmlns:p14="http://schemas.microsoft.com/office/powerpoint/2010/main" val="302701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10</a:t>
            </a:fld>
            <a:endParaRPr lang="en-US"/>
          </a:p>
        </p:txBody>
      </p:sp>
    </p:spTree>
    <p:extLst>
      <p:ext uri="{BB962C8B-B14F-4D97-AF65-F5344CB8AC3E}">
        <p14:creationId xmlns:p14="http://schemas.microsoft.com/office/powerpoint/2010/main" val="324691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11</a:t>
            </a:fld>
            <a:endParaRPr lang="en-US"/>
          </a:p>
        </p:txBody>
      </p:sp>
    </p:spTree>
    <p:extLst>
      <p:ext uri="{BB962C8B-B14F-4D97-AF65-F5344CB8AC3E}">
        <p14:creationId xmlns:p14="http://schemas.microsoft.com/office/powerpoint/2010/main" val="25134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12</a:t>
            </a:fld>
            <a:endParaRPr lang="en-US"/>
          </a:p>
        </p:txBody>
      </p:sp>
    </p:spTree>
    <p:extLst>
      <p:ext uri="{BB962C8B-B14F-4D97-AF65-F5344CB8AC3E}">
        <p14:creationId xmlns:p14="http://schemas.microsoft.com/office/powerpoint/2010/main" val="1762843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13</a:t>
            </a:fld>
            <a:endParaRPr lang="en-US"/>
          </a:p>
        </p:txBody>
      </p:sp>
    </p:spTree>
    <p:extLst>
      <p:ext uri="{BB962C8B-B14F-4D97-AF65-F5344CB8AC3E}">
        <p14:creationId xmlns:p14="http://schemas.microsoft.com/office/powerpoint/2010/main" val="2533510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14</a:t>
            </a:fld>
            <a:endParaRPr lang="en-US"/>
          </a:p>
        </p:txBody>
      </p:sp>
    </p:spTree>
    <p:extLst>
      <p:ext uri="{BB962C8B-B14F-4D97-AF65-F5344CB8AC3E}">
        <p14:creationId xmlns:p14="http://schemas.microsoft.com/office/powerpoint/2010/main" val="24168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15</a:t>
            </a:fld>
            <a:endParaRPr lang="en-US"/>
          </a:p>
        </p:txBody>
      </p:sp>
    </p:spTree>
    <p:extLst>
      <p:ext uri="{BB962C8B-B14F-4D97-AF65-F5344CB8AC3E}">
        <p14:creationId xmlns:p14="http://schemas.microsoft.com/office/powerpoint/2010/main" val="2953644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16</a:t>
            </a:fld>
            <a:endParaRPr lang="en-US"/>
          </a:p>
        </p:txBody>
      </p:sp>
    </p:spTree>
    <p:extLst>
      <p:ext uri="{BB962C8B-B14F-4D97-AF65-F5344CB8AC3E}">
        <p14:creationId xmlns:p14="http://schemas.microsoft.com/office/powerpoint/2010/main" val="389357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17</a:t>
            </a:fld>
            <a:endParaRPr lang="en-US"/>
          </a:p>
        </p:txBody>
      </p:sp>
    </p:spTree>
    <p:extLst>
      <p:ext uri="{BB962C8B-B14F-4D97-AF65-F5344CB8AC3E}">
        <p14:creationId xmlns:p14="http://schemas.microsoft.com/office/powerpoint/2010/main" val="54861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18</a:t>
            </a:fld>
            <a:endParaRPr lang="en-US"/>
          </a:p>
        </p:txBody>
      </p:sp>
    </p:spTree>
    <p:extLst>
      <p:ext uri="{BB962C8B-B14F-4D97-AF65-F5344CB8AC3E}">
        <p14:creationId xmlns:p14="http://schemas.microsoft.com/office/powerpoint/2010/main" val="4218358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19</a:t>
            </a:fld>
            <a:endParaRPr lang="en-US"/>
          </a:p>
        </p:txBody>
      </p:sp>
    </p:spTree>
    <p:extLst>
      <p:ext uri="{BB962C8B-B14F-4D97-AF65-F5344CB8AC3E}">
        <p14:creationId xmlns:p14="http://schemas.microsoft.com/office/powerpoint/2010/main" val="398141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E8BBEE1C-A248-2A48-9E34-4C09EF93998A}" type="slidenum">
              <a:rPr lang="en-US" smtClean="0"/>
              <a:t>2</a:t>
            </a:fld>
            <a:endParaRPr lang="en-US"/>
          </a:p>
        </p:txBody>
      </p:sp>
    </p:spTree>
    <p:extLst>
      <p:ext uri="{BB962C8B-B14F-4D97-AF65-F5344CB8AC3E}">
        <p14:creationId xmlns:p14="http://schemas.microsoft.com/office/powerpoint/2010/main" val="2834775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20</a:t>
            </a:fld>
            <a:endParaRPr lang="en-US"/>
          </a:p>
        </p:txBody>
      </p:sp>
    </p:spTree>
    <p:extLst>
      <p:ext uri="{BB962C8B-B14F-4D97-AF65-F5344CB8AC3E}">
        <p14:creationId xmlns:p14="http://schemas.microsoft.com/office/powerpoint/2010/main" val="2385148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21</a:t>
            </a:fld>
            <a:endParaRPr lang="en-US"/>
          </a:p>
        </p:txBody>
      </p:sp>
    </p:spTree>
    <p:extLst>
      <p:ext uri="{BB962C8B-B14F-4D97-AF65-F5344CB8AC3E}">
        <p14:creationId xmlns:p14="http://schemas.microsoft.com/office/powerpoint/2010/main" val="346143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22</a:t>
            </a:fld>
            <a:endParaRPr lang="en-US"/>
          </a:p>
        </p:txBody>
      </p:sp>
    </p:spTree>
    <p:extLst>
      <p:ext uri="{BB962C8B-B14F-4D97-AF65-F5344CB8AC3E}">
        <p14:creationId xmlns:p14="http://schemas.microsoft.com/office/powerpoint/2010/main" val="409436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23</a:t>
            </a:fld>
            <a:endParaRPr lang="en-US"/>
          </a:p>
        </p:txBody>
      </p:sp>
    </p:spTree>
    <p:extLst>
      <p:ext uri="{BB962C8B-B14F-4D97-AF65-F5344CB8AC3E}">
        <p14:creationId xmlns:p14="http://schemas.microsoft.com/office/powerpoint/2010/main" val="267906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24</a:t>
            </a:fld>
            <a:endParaRPr lang="en-US"/>
          </a:p>
        </p:txBody>
      </p:sp>
    </p:spTree>
    <p:extLst>
      <p:ext uri="{BB962C8B-B14F-4D97-AF65-F5344CB8AC3E}">
        <p14:creationId xmlns:p14="http://schemas.microsoft.com/office/powerpoint/2010/main" val="3117010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25</a:t>
            </a:fld>
            <a:endParaRPr lang="en-US"/>
          </a:p>
        </p:txBody>
      </p:sp>
    </p:spTree>
    <p:extLst>
      <p:ext uri="{BB962C8B-B14F-4D97-AF65-F5344CB8AC3E}">
        <p14:creationId xmlns:p14="http://schemas.microsoft.com/office/powerpoint/2010/main" val="336960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26</a:t>
            </a:fld>
            <a:endParaRPr lang="en-US"/>
          </a:p>
        </p:txBody>
      </p:sp>
    </p:spTree>
    <p:extLst>
      <p:ext uri="{BB962C8B-B14F-4D97-AF65-F5344CB8AC3E}">
        <p14:creationId xmlns:p14="http://schemas.microsoft.com/office/powerpoint/2010/main" val="773934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27</a:t>
            </a:fld>
            <a:endParaRPr lang="en-US"/>
          </a:p>
        </p:txBody>
      </p:sp>
    </p:spTree>
    <p:extLst>
      <p:ext uri="{BB962C8B-B14F-4D97-AF65-F5344CB8AC3E}">
        <p14:creationId xmlns:p14="http://schemas.microsoft.com/office/powerpoint/2010/main" val="4216002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28</a:t>
            </a:fld>
            <a:endParaRPr lang="en-US"/>
          </a:p>
        </p:txBody>
      </p:sp>
    </p:spTree>
    <p:extLst>
      <p:ext uri="{BB962C8B-B14F-4D97-AF65-F5344CB8AC3E}">
        <p14:creationId xmlns:p14="http://schemas.microsoft.com/office/powerpoint/2010/main" val="345779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how you can join the PEER Physics community by clicking Opportunities on our website.</a:t>
            </a:r>
          </a:p>
        </p:txBody>
      </p:sp>
      <p:sp>
        <p:nvSpPr>
          <p:cNvPr id="4" name="Slide Number Placeholder 3"/>
          <p:cNvSpPr>
            <a:spLocks noGrp="1"/>
          </p:cNvSpPr>
          <p:nvPr>
            <p:ph type="sldNum" sz="quarter" idx="5"/>
          </p:nvPr>
        </p:nvSpPr>
        <p:spPr/>
        <p:txBody>
          <a:bodyPr/>
          <a:lstStyle/>
          <a:p>
            <a:fld id="{E8BBEE1C-A248-2A48-9E34-4C09EF93998A}" type="slidenum">
              <a:rPr lang="en-US" smtClean="0"/>
              <a:t>29</a:t>
            </a:fld>
            <a:endParaRPr lang="en-US"/>
          </a:p>
        </p:txBody>
      </p:sp>
    </p:spTree>
    <p:extLst>
      <p:ext uri="{BB962C8B-B14F-4D97-AF65-F5344CB8AC3E}">
        <p14:creationId xmlns:p14="http://schemas.microsoft.com/office/powerpoint/2010/main" val="257168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3</a:t>
            </a:fld>
            <a:endParaRPr lang="en-US"/>
          </a:p>
        </p:txBody>
      </p:sp>
    </p:spTree>
    <p:extLst>
      <p:ext uri="{BB962C8B-B14F-4D97-AF65-F5344CB8AC3E}">
        <p14:creationId xmlns:p14="http://schemas.microsoft.com/office/powerpoint/2010/main" val="225133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This involved adding depth and breadth of content to best prepare high school students for advanced physics and to meet the NGSS disciplinary core ideas, CLICK we integrated a relevant anchoring phenomenon into each chapter storyline, CLICK and we developed 3D assessments, and engineering design challenges.  </a:t>
            </a:r>
          </a:p>
          <a:p>
            <a:endParaRPr lang="en-US" dirty="0"/>
          </a:p>
          <a:p>
            <a:r>
              <a:rPr lang="en-US" dirty="0"/>
              <a:t>It was also necessary for us to consider the range of contexts in which the PEER Physics resources would be utilized – from physics first to general physics, and even advanced middle school physical science courses.  CLICK This involved us writing mathematical model building activities that are supplementary. We also wrote extensions and challenge explorations and fundamental supports for topics like scientific notation and unit conversion.  </a:t>
            </a:r>
          </a:p>
          <a:p>
            <a:endParaRPr lang="en-US" dirty="0"/>
          </a:p>
          <a:p>
            <a:r>
              <a:rPr lang="en-US" dirty="0"/>
              <a:t>We also needed to consider the adaptability to diverse school contents and district objectives and accessibility for diverse populations, including linguistically diverse students and those with hearing loss.  CLICK We provide numerous accessibility tools, including Scientists' Ideas readings in Spanish and as audio files CLICK and eBooks with read-aloud technology and integration with screen readers.</a:t>
            </a:r>
          </a:p>
        </p:txBody>
      </p:sp>
      <p:sp>
        <p:nvSpPr>
          <p:cNvPr id="4" name="Slide Number Placeholder 3"/>
          <p:cNvSpPr>
            <a:spLocks noGrp="1"/>
          </p:cNvSpPr>
          <p:nvPr>
            <p:ph type="sldNum" sz="quarter" idx="5"/>
          </p:nvPr>
        </p:nvSpPr>
        <p:spPr/>
        <p:txBody>
          <a:bodyPr/>
          <a:lstStyle/>
          <a:p>
            <a:fld id="{E8BBEE1C-A248-2A48-9E34-4C09EF93998A}" type="slidenum">
              <a:rPr lang="en-US" smtClean="0"/>
              <a:t>4</a:t>
            </a:fld>
            <a:endParaRPr lang="en-US"/>
          </a:p>
        </p:txBody>
      </p:sp>
    </p:spTree>
    <p:extLst>
      <p:ext uri="{BB962C8B-B14F-4D97-AF65-F5344CB8AC3E}">
        <p14:creationId xmlns:p14="http://schemas.microsoft.com/office/powerpoint/2010/main" val="127106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5</a:t>
            </a:fld>
            <a:endParaRPr lang="en-US"/>
          </a:p>
        </p:txBody>
      </p:sp>
    </p:spTree>
    <p:extLst>
      <p:ext uri="{BB962C8B-B14F-4D97-AF65-F5344CB8AC3E}">
        <p14:creationId xmlns:p14="http://schemas.microsoft.com/office/powerpoint/2010/main" val="186808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6</a:t>
            </a:fld>
            <a:endParaRPr lang="en-US" dirty="0"/>
          </a:p>
        </p:txBody>
      </p:sp>
    </p:spTree>
    <p:extLst>
      <p:ext uri="{BB962C8B-B14F-4D97-AF65-F5344CB8AC3E}">
        <p14:creationId xmlns:p14="http://schemas.microsoft.com/office/powerpoint/2010/main" val="161254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7</a:t>
            </a:fld>
            <a:endParaRPr lang="en-US"/>
          </a:p>
        </p:txBody>
      </p:sp>
    </p:spTree>
    <p:extLst>
      <p:ext uri="{BB962C8B-B14F-4D97-AF65-F5344CB8AC3E}">
        <p14:creationId xmlns:p14="http://schemas.microsoft.com/office/powerpoint/2010/main" val="312154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8</a:t>
            </a:fld>
            <a:endParaRPr lang="en-US"/>
          </a:p>
        </p:txBody>
      </p:sp>
    </p:spTree>
    <p:extLst>
      <p:ext uri="{BB962C8B-B14F-4D97-AF65-F5344CB8AC3E}">
        <p14:creationId xmlns:p14="http://schemas.microsoft.com/office/powerpoint/2010/main" val="287763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BEE1C-A248-2A48-9E34-4C09EF93998A}" type="slidenum">
              <a:rPr lang="en-US" smtClean="0"/>
              <a:t>9</a:t>
            </a:fld>
            <a:endParaRPr lang="en-US"/>
          </a:p>
        </p:txBody>
      </p:sp>
    </p:spTree>
    <p:extLst>
      <p:ext uri="{BB962C8B-B14F-4D97-AF65-F5344CB8AC3E}">
        <p14:creationId xmlns:p14="http://schemas.microsoft.com/office/powerpoint/2010/main" val="415568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EAD9-A2BB-5A45-8D96-33A3A0D11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B87A18-A49C-B047-A830-66C9AED3B1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05B60-ABFC-1843-B640-A6F2AD6E1C0D}"/>
              </a:ext>
            </a:extLst>
          </p:cNvPr>
          <p:cNvSpPr>
            <a:spLocks noGrp="1"/>
          </p:cNvSpPr>
          <p:nvPr>
            <p:ph type="dt" sz="half" idx="10"/>
          </p:nvPr>
        </p:nvSpPr>
        <p:spPr/>
        <p:txBody>
          <a:bodyPr/>
          <a:lstStyle/>
          <a:p>
            <a:fld id="{34304266-03C6-6C46-B246-A3AB972F23EB}" type="datetime1">
              <a:rPr lang="en-US" smtClean="0"/>
              <a:t>4/8/21</a:t>
            </a:fld>
            <a:endParaRPr lang="en-US"/>
          </a:p>
        </p:txBody>
      </p:sp>
      <p:sp>
        <p:nvSpPr>
          <p:cNvPr id="5" name="Footer Placeholder 4">
            <a:extLst>
              <a:ext uri="{FF2B5EF4-FFF2-40B4-BE49-F238E27FC236}">
                <a16:creationId xmlns:a16="http://schemas.microsoft.com/office/drawing/2014/main" id="{4E6FBAF8-0A1A-8F47-B00C-EC36A2A9F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6FCE9-60E8-5644-A920-9A25A7E7BC28}"/>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234686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6261-5FEC-8C44-BB28-F50DA1AF0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A20FA7-BA3E-EB40-B6CB-4D0791756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848E2-B703-084C-95DC-D00C1673B3AE}"/>
              </a:ext>
            </a:extLst>
          </p:cNvPr>
          <p:cNvSpPr>
            <a:spLocks noGrp="1"/>
          </p:cNvSpPr>
          <p:nvPr>
            <p:ph type="dt" sz="half" idx="10"/>
          </p:nvPr>
        </p:nvSpPr>
        <p:spPr/>
        <p:txBody>
          <a:bodyPr/>
          <a:lstStyle/>
          <a:p>
            <a:fld id="{D15B5D0E-70D2-D74A-92CD-83C6A594C907}" type="datetime1">
              <a:rPr lang="en-US" smtClean="0"/>
              <a:t>4/8/21</a:t>
            </a:fld>
            <a:endParaRPr lang="en-US"/>
          </a:p>
        </p:txBody>
      </p:sp>
      <p:sp>
        <p:nvSpPr>
          <p:cNvPr id="5" name="Footer Placeholder 4">
            <a:extLst>
              <a:ext uri="{FF2B5EF4-FFF2-40B4-BE49-F238E27FC236}">
                <a16:creationId xmlns:a16="http://schemas.microsoft.com/office/drawing/2014/main" id="{06ED31F3-D7A3-B843-B1A9-3F179D0B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2D6A8-78D9-8B4E-A0B7-5272FA463A0B}"/>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112177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49CBF-F096-D54F-BDF0-8C71080A08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7C1CCA-95CB-2F4E-96B2-91EE75B28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9632E-D44E-2E4F-8CE6-BE2AE34E0514}"/>
              </a:ext>
            </a:extLst>
          </p:cNvPr>
          <p:cNvSpPr>
            <a:spLocks noGrp="1"/>
          </p:cNvSpPr>
          <p:nvPr>
            <p:ph type="dt" sz="half" idx="10"/>
          </p:nvPr>
        </p:nvSpPr>
        <p:spPr/>
        <p:txBody>
          <a:bodyPr/>
          <a:lstStyle/>
          <a:p>
            <a:fld id="{A4D23756-117B-A84E-AA3B-DD1C46D2AB98}" type="datetime1">
              <a:rPr lang="en-US" smtClean="0"/>
              <a:t>4/8/21</a:t>
            </a:fld>
            <a:endParaRPr lang="en-US"/>
          </a:p>
        </p:txBody>
      </p:sp>
      <p:sp>
        <p:nvSpPr>
          <p:cNvPr id="5" name="Footer Placeholder 4">
            <a:extLst>
              <a:ext uri="{FF2B5EF4-FFF2-40B4-BE49-F238E27FC236}">
                <a16:creationId xmlns:a16="http://schemas.microsoft.com/office/drawing/2014/main" id="{BFE6E96B-1EA0-8946-B678-63D74A515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3B7E9-FF79-C047-88E7-DEABE4EE92A0}"/>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111347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885C-DDB2-4349-A2CA-E8242979E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0376B-6762-B443-944E-DCBD0E73C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F66908-D5A7-B94E-A50C-FF9F2ECBD684}"/>
              </a:ext>
            </a:extLst>
          </p:cNvPr>
          <p:cNvSpPr>
            <a:spLocks noGrp="1"/>
          </p:cNvSpPr>
          <p:nvPr>
            <p:ph type="dt" sz="half" idx="10"/>
          </p:nvPr>
        </p:nvSpPr>
        <p:spPr>
          <a:xfrm>
            <a:off x="8610600" y="6358370"/>
            <a:ext cx="2743200" cy="365125"/>
          </a:xfrm>
        </p:spPr>
        <p:txBody>
          <a:bodyPr/>
          <a:lstStyle/>
          <a:p>
            <a:pPr algn="r"/>
            <a:fld id="{9E70954F-48EC-3D41-9A54-650F9204311C}" type="datetime1">
              <a:rPr lang="en-US" smtClean="0"/>
              <a:t>4/8/21</a:t>
            </a:fld>
            <a:endParaRPr lang="en-US" dirty="0"/>
          </a:p>
        </p:txBody>
      </p:sp>
      <p:sp>
        <p:nvSpPr>
          <p:cNvPr id="8" name="Footer Placeholder 7">
            <a:extLst>
              <a:ext uri="{FF2B5EF4-FFF2-40B4-BE49-F238E27FC236}">
                <a16:creationId xmlns:a16="http://schemas.microsoft.com/office/drawing/2014/main" id="{807BF270-00AC-FD49-88D7-B0864925C0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0A7622-9755-BD48-8F90-0C3867085CCC}"/>
              </a:ext>
            </a:extLst>
          </p:cNvPr>
          <p:cNvSpPr>
            <a:spLocks noGrp="1"/>
          </p:cNvSpPr>
          <p:nvPr>
            <p:ph type="sldNum" sz="quarter" idx="12"/>
          </p:nvPr>
        </p:nvSpPr>
        <p:spPr>
          <a:xfrm>
            <a:off x="200891" y="6359897"/>
            <a:ext cx="2743200" cy="365125"/>
          </a:xfrm>
        </p:spPr>
        <p:txBody>
          <a:bodyPr/>
          <a:lstStyle/>
          <a:p>
            <a:pPr algn="l"/>
            <a:fld id="{58122264-2950-1C43-8B70-2621C0A8DBA5}" type="slidenum">
              <a:rPr lang="en-US" smtClean="0"/>
              <a:pPr algn="l"/>
              <a:t>‹#›</a:t>
            </a:fld>
            <a:endParaRPr lang="en-US" dirty="0"/>
          </a:p>
        </p:txBody>
      </p:sp>
    </p:spTree>
    <p:extLst>
      <p:ext uri="{BB962C8B-B14F-4D97-AF65-F5344CB8AC3E}">
        <p14:creationId xmlns:p14="http://schemas.microsoft.com/office/powerpoint/2010/main" val="326418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85EB-2C03-5947-92AA-93824C524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4C98E7-2B9D-1C48-9556-5FC1B46C75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9764E5-5AB3-8342-924F-D7F8166B3C2D}"/>
              </a:ext>
            </a:extLst>
          </p:cNvPr>
          <p:cNvSpPr>
            <a:spLocks noGrp="1"/>
          </p:cNvSpPr>
          <p:nvPr>
            <p:ph type="dt" sz="half" idx="10"/>
          </p:nvPr>
        </p:nvSpPr>
        <p:spPr/>
        <p:txBody>
          <a:bodyPr/>
          <a:lstStyle/>
          <a:p>
            <a:fld id="{6B2E84F8-07D4-944C-9007-3B3C2767CA31}" type="datetime1">
              <a:rPr lang="en-US" smtClean="0"/>
              <a:t>4/8/21</a:t>
            </a:fld>
            <a:endParaRPr lang="en-US"/>
          </a:p>
        </p:txBody>
      </p:sp>
      <p:sp>
        <p:nvSpPr>
          <p:cNvPr id="5" name="Footer Placeholder 4">
            <a:extLst>
              <a:ext uri="{FF2B5EF4-FFF2-40B4-BE49-F238E27FC236}">
                <a16:creationId xmlns:a16="http://schemas.microsoft.com/office/drawing/2014/main" id="{339BF683-2471-E542-9011-8DFCBA3FC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98C03-798B-DC4F-979C-DC2F5157473C}"/>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1632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0999-9E5C-A24A-87F5-415C82313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13A15-DBB8-EC41-AF8B-FC3E773946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72A40-4FAD-234E-8EA9-2ADD915D1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FDB892-89FC-814B-B38C-40A7C86DE58B}"/>
              </a:ext>
            </a:extLst>
          </p:cNvPr>
          <p:cNvSpPr>
            <a:spLocks noGrp="1"/>
          </p:cNvSpPr>
          <p:nvPr>
            <p:ph type="dt" sz="half" idx="10"/>
          </p:nvPr>
        </p:nvSpPr>
        <p:spPr/>
        <p:txBody>
          <a:bodyPr/>
          <a:lstStyle/>
          <a:p>
            <a:fld id="{34D99A2B-E8FC-D048-8F80-831807585B69}" type="datetime1">
              <a:rPr lang="en-US" smtClean="0"/>
              <a:t>4/8/21</a:t>
            </a:fld>
            <a:endParaRPr lang="en-US"/>
          </a:p>
        </p:txBody>
      </p:sp>
      <p:sp>
        <p:nvSpPr>
          <p:cNvPr id="6" name="Footer Placeholder 5">
            <a:extLst>
              <a:ext uri="{FF2B5EF4-FFF2-40B4-BE49-F238E27FC236}">
                <a16:creationId xmlns:a16="http://schemas.microsoft.com/office/drawing/2014/main" id="{81C70D64-E310-3147-A895-BA063108D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3BEEE-74A4-D642-8779-50FE7969CB72}"/>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66491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C968-E6D2-2B46-91DE-FB30CD1DCC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6D800-C472-7E4C-8611-3AC30F810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2E01E-B616-A246-967D-1EFAE8C4F1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F6A99-170B-6C41-96DF-55FD884BD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87C41-84D4-B246-B09E-55D693E33B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D9630-BDE4-E240-A4BD-D1667A85C35B}"/>
              </a:ext>
            </a:extLst>
          </p:cNvPr>
          <p:cNvSpPr>
            <a:spLocks noGrp="1"/>
          </p:cNvSpPr>
          <p:nvPr>
            <p:ph type="dt" sz="half" idx="10"/>
          </p:nvPr>
        </p:nvSpPr>
        <p:spPr/>
        <p:txBody>
          <a:bodyPr/>
          <a:lstStyle/>
          <a:p>
            <a:fld id="{04AF9070-65CD-2346-8C08-BE2670A771A0}" type="datetime1">
              <a:rPr lang="en-US" smtClean="0"/>
              <a:t>4/8/21</a:t>
            </a:fld>
            <a:endParaRPr lang="en-US"/>
          </a:p>
        </p:txBody>
      </p:sp>
      <p:sp>
        <p:nvSpPr>
          <p:cNvPr id="8" name="Footer Placeholder 7">
            <a:extLst>
              <a:ext uri="{FF2B5EF4-FFF2-40B4-BE49-F238E27FC236}">
                <a16:creationId xmlns:a16="http://schemas.microsoft.com/office/drawing/2014/main" id="{B0358EE9-5868-0341-819B-D828143F25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675B4-6837-9E4E-99AA-A06EEDED7EA6}"/>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270841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10B7-8C8C-EF47-9E73-F69FAEB5F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46C20D-B0FB-6848-A4FD-67AA12AD264D}"/>
              </a:ext>
            </a:extLst>
          </p:cNvPr>
          <p:cNvSpPr>
            <a:spLocks noGrp="1"/>
          </p:cNvSpPr>
          <p:nvPr>
            <p:ph type="dt" sz="half" idx="10"/>
          </p:nvPr>
        </p:nvSpPr>
        <p:spPr/>
        <p:txBody>
          <a:bodyPr/>
          <a:lstStyle/>
          <a:p>
            <a:fld id="{6EC14976-FEAE-7B41-B1E3-ACFBC7851DBD}" type="datetime1">
              <a:rPr lang="en-US" smtClean="0"/>
              <a:t>4/8/21</a:t>
            </a:fld>
            <a:endParaRPr lang="en-US"/>
          </a:p>
        </p:txBody>
      </p:sp>
      <p:sp>
        <p:nvSpPr>
          <p:cNvPr id="4" name="Footer Placeholder 3">
            <a:extLst>
              <a:ext uri="{FF2B5EF4-FFF2-40B4-BE49-F238E27FC236}">
                <a16:creationId xmlns:a16="http://schemas.microsoft.com/office/drawing/2014/main" id="{44515DD4-51F9-1843-8DCA-07050BE1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D1A662-B7F3-4B40-9929-0AE22E75E696}"/>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337017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1CEC0-BF71-1C44-9A02-82A8F3D67534}"/>
              </a:ext>
            </a:extLst>
          </p:cNvPr>
          <p:cNvSpPr>
            <a:spLocks noGrp="1"/>
          </p:cNvSpPr>
          <p:nvPr>
            <p:ph type="dt" sz="half" idx="10"/>
          </p:nvPr>
        </p:nvSpPr>
        <p:spPr/>
        <p:txBody>
          <a:bodyPr/>
          <a:lstStyle/>
          <a:p>
            <a:fld id="{1D23F468-9DB4-EE4F-9627-27FDB14E658C}" type="datetime1">
              <a:rPr lang="en-US" smtClean="0"/>
              <a:t>4/8/21</a:t>
            </a:fld>
            <a:endParaRPr lang="en-US"/>
          </a:p>
        </p:txBody>
      </p:sp>
      <p:sp>
        <p:nvSpPr>
          <p:cNvPr id="3" name="Footer Placeholder 2">
            <a:extLst>
              <a:ext uri="{FF2B5EF4-FFF2-40B4-BE49-F238E27FC236}">
                <a16:creationId xmlns:a16="http://schemas.microsoft.com/office/drawing/2014/main" id="{34229736-9AF0-A248-99A5-D1E13D4822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1D68E-5762-8849-9B86-470CCD80E196}"/>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245829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69A6-DF9B-4742-9302-381BDE7E8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05DBAE-4B9E-1645-9285-E2FACF2AEB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8ED6F1-EFA8-1844-8D5F-2A5100F48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B27DB-F666-C34E-AE6F-6A3C487CB1CB}"/>
              </a:ext>
            </a:extLst>
          </p:cNvPr>
          <p:cNvSpPr>
            <a:spLocks noGrp="1"/>
          </p:cNvSpPr>
          <p:nvPr>
            <p:ph type="dt" sz="half" idx="10"/>
          </p:nvPr>
        </p:nvSpPr>
        <p:spPr/>
        <p:txBody>
          <a:bodyPr/>
          <a:lstStyle/>
          <a:p>
            <a:fld id="{FE62FD69-EC2B-7243-8DE6-9B049816CF8A}" type="datetime1">
              <a:rPr lang="en-US" smtClean="0"/>
              <a:t>4/8/21</a:t>
            </a:fld>
            <a:endParaRPr lang="en-US"/>
          </a:p>
        </p:txBody>
      </p:sp>
      <p:sp>
        <p:nvSpPr>
          <p:cNvPr id="6" name="Footer Placeholder 5">
            <a:extLst>
              <a:ext uri="{FF2B5EF4-FFF2-40B4-BE49-F238E27FC236}">
                <a16:creationId xmlns:a16="http://schemas.microsoft.com/office/drawing/2014/main" id="{5BD8741D-15DE-E347-B98F-46653AC2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D8237-C739-0B43-9DBD-3DE9172C816A}"/>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41851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1270-2840-9E47-94EC-212E9FA0B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916920-78B3-234A-9A12-7DB979386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8E945-5D65-A544-B0E0-60608A82C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359DE-EF3D-7E4D-97E8-FC34C6954C24}"/>
              </a:ext>
            </a:extLst>
          </p:cNvPr>
          <p:cNvSpPr>
            <a:spLocks noGrp="1"/>
          </p:cNvSpPr>
          <p:nvPr>
            <p:ph type="dt" sz="half" idx="10"/>
          </p:nvPr>
        </p:nvSpPr>
        <p:spPr/>
        <p:txBody>
          <a:bodyPr/>
          <a:lstStyle/>
          <a:p>
            <a:fld id="{30BB7EC9-DBE8-EC4F-9189-E9EBF8813B60}" type="datetime1">
              <a:rPr lang="en-US" smtClean="0"/>
              <a:t>4/8/21</a:t>
            </a:fld>
            <a:endParaRPr lang="en-US"/>
          </a:p>
        </p:txBody>
      </p:sp>
      <p:sp>
        <p:nvSpPr>
          <p:cNvPr id="6" name="Footer Placeholder 5">
            <a:extLst>
              <a:ext uri="{FF2B5EF4-FFF2-40B4-BE49-F238E27FC236}">
                <a16:creationId xmlns:a16="http://schemas.microsoft.com/office/drawing/2014/main" id="{5972C037-E911-584F-94DF-53DDDF595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13118-21BF-B247-9E1B-C25B5E60DF8C}"/>
              </a:ext>
            </a:extLst>
          </p:cNvPr>
          <p:cNvSpPr>
            <a:spLocks noGrp="1"/>
          </p:cNvSpPr>
          <p:nvPr>
            <p:ph type="sldNum" sz="quarter" idx="12"/>
          </p:nvPr>
        </p:nvSpPr>
        <p:spPr/>
        <p:txBody>
          <a:bodyPr/>
          <a:lstStyle/>
          <a:p>
            <a:fld id="{58122264-2950-1C43-8B70-2621C0A8DBA5}" type="slidenum">
              <a:rPr lang="en-US" smtClean="0"/>
              <a:t>‹#›</a:t>
            </a:fld>
            <a:endParaRPr lang="en-US"/>
          </a:p>
        </p:txBody>
      </p:sp>
    </p:spTree>
    <p:extLst>
      <p:ext uri="{BB962C8B-B14F-4D97-AF65-F5344CB8AC3E}">
        <p14:creationId xmlns:p14="http://schemas.microsoft.com/office/powerpoint/2010/main" val="215681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A5EA5F-2233-A846-8AF2-943A3FE22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2765C-A4BB-D249-A832-82242E70F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ED88-FD91-264C-8550-22BFE99CE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2B725-3DE7-1945-AA72-90B0B3D704DA}" type="datetime1">
              <a:rPr lang="en-US" smtClean="0"/>
              <a:t>4/8/21</a:t>
            </a:fld>
            <a:endParaRPr lang="en-US"/>
          </a:p>
        </p:txBody>
      </p:sp>
      <p:sp>
        <p:nvSpPr>
          <p:cNvPr id="5" name="Footer Placeholder 4">
            <a:extLst>
              <a:ext uri="{FF2B5EF4-FFF2-40B4-BE49-F238E27FC236}">
                <a16:creationId xmlns:a16="http://schemas.microsoft.com/office/drawing/2014/main" id="{E48F1B51-F5C3-C642-887E-1ED28F58F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8C0E7-0236-C645-99AF-8219D8907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22264-2950-1C43-8B70-2621C0A8DBA5}" type="slidenum">
              <a:rPr lang="en-US" smtClean="0"/>
              <a:t>‹#›</a:t>
            </a:fld>
            <a:endParaRPr lang="en-US"/>
          </a:p>
        </p:txBody>
      </p:sp>
    </p:spTree>
    <p:extLst>
      <p:ext uri="{BB962C8B-B14F-4D97-AF65-F5344CB8AC3E}">
        <p14:creationId xmlns:p14="http://schemas.microsoft.com/office/powerpoint/2010/main" val="1953862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0.png"/><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7.pn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1982-31C5-9E45-9D91-5818651AE2E8}"/>
              </a:ext>
            </a:extLst>
          </p:cNvPr>
          <p:cNvSpPr>
            <a:spLocks noGrp="1"/>
          </p:cNvSpPr>
          <p:nvPr>
            <p:ph type="ctrTitle"/>
          </p:nvPr>
        </p:nvSpPr>
        <p:spPr>
          <a:xfrm>
            <a:off x="675345" y="3756981"/>
            <a:ext cx="10836218" cy="1560320"/>
          </a:xfrm>
        </p:spPr>
        <p:txBody>
          <a:bodyPr>
            <a:normAutofit fontScale="90000"/>
          </a:bodyPr>
          <a:lstStyle/>
          <a:p>
            <a:r>
              <a:rPr lang="en-US" sz="5800" b="1" dirty="0">
                <a:solidFill>
                  <a:srgbClr val="101B2E"/>
                </a:solidFill>
                <a:latin typeface="Avenir Next" panose="020B0503020202020204" pitchFamily="34" charset="0"/>
              </a:rPr>
              <a:t>Introducing Chapter W - Waves</a:t>
            </a:r>
          </a:p>
        </p:txBody>
      </p:sp>
      <p:sp>
        <p:nvSpPr>
          <p:cNvPr id="3" name="Subtitle 2">
            <a:extLst>
              <a:ext uri="{FF2B5EF4-FFF2-40B4-BE49-F238E27FC236}">
                <a16:creationId xmlns:a16="http://schemas.microsoft.com/office/drawing/2014/main" id="{697931C7-6A36-A84F-8E55-8A250BAE2F7F}"/>
              </a:ext>
            </a:extLst>
          </p:cNvPr>
          <p:cNvSpPr>
            <a:spLocks noGrp="1"/>
          </p:cNvSpPr>
          <p:nvPr>
            <p:ph type="subTitle" idx="1"/>
          </p:nvPr>
        </p:nvSpPr>
        <p:spPr>
          <a:xfrm>
            <a:off x="302597" y="5317301"/>
            <a:ext cx="11581715" cy="440822"/>
          </a:xfrm>
        </p:spPr>
        <p:txBody>
          <a:bodyPr>
            <a:noAutofit/>
          </a:bodyPr>
          <a:lstStyle/>
          <a:p>
            <a:r>
              <a:rPr lang="en-US" dirty="0">
                <a:solidFill>
                  <a:srgbClr val="101C2F"/>
                </a:solidFill>
                <a:latin typeface="Avenir Next" panose="020B0503020202020204" pitchFamily="34" charset="0"/>
              </a:rPr>
              <a:t>Extensive open-source materials for teaching waves in high school physics</a:t>
            </a:r>
          </a:p>
        </p:txBody>
      </p:sp>
      <p:pic>
        <p:nvPicPr>
          <p:cNvPr id="4" name="Picture 3">
            <a:extLst>
              <a:ext uri="{FF2B5EF4-FFF2-40B4-BE49-F238E27FC236}">
                <a16:creationId xmlns:a16="http://schemas.microsoft.com/office/drawing/2014/main" id="{DC2AFB88-F619-514C-8A7C-C78F7CE448C5}"/>
              </a:ext>
            </a:extLst>
          </p:cNvPr>
          <p:cNvPicPr/>
          <p:nvPr/>
        </p:nvPicPr>
        <p:blipFill rotWithShape="1">
          <a:blip r:embed="rId3"/>
          <a:srcRect l="-1491" t="-6176" r="-1083" b="6176"/>
          <a:stretch/>
        </p:blipFill>
        <p:spPr>
          <a:xfrm>
            <a:off x="8151347" y="115296"/>
            <a:ext cx="3794851" cy="1125414"/>
          </a:xfrm>
          <a:prstGeom prst="rect">
            <a:avLst/>
          </a:prstGeom>
        </p:spPr>
      </p:pic>
      <p:sp>
        <p:nvSpPr>
          <p:cNvPr id="5" name="TextBox 4">
            <a:extLst>
              <a:ext uri="{FF2B5EF4-FFF2-40B4-BE49-F238E27FC236}">
                <a16:creationId xmlns:a16="http://schemas.microsoft.com/office/drawing/2014/main" id="{D3747808-C62B-5248-922D-EA3993382575}"/>
              </a:ext>
            </a:extLst>
          </p:cNvPr>
          <p:cNvSpPr txBox="1"/>
          <p:nvPr/>
        </p:nvSpPr>
        <p:spPr>
          <a:xfrm>
            <a:off x="4876232" y="6269861"/>
            <a:ext cx="2434449" cy="646331"/>
          </a:xfrm>
          <a:prstGeom prst="rect">
            <a:avLst/>
          </a:prstGeom>
          <a:noFill/>
        </p:spPr>
        <p:txBody>
          <a:bodyPr wrap="none" rtlCol="0">
            <a:spAutoFit/>
          </a:bodyPr>
          <a:lstStyle/>
          <a:p>
            <a:r>
              <a:rPr lang="en-US" dirty="0" err="1">
                <a:solidFill>
                  <a:srgbClr val="101C2E"/>
                </a:solidFill>
                <a:latin typeface="Avenir Book" panose="02000503020000020003" pitchFamily="2" charset="0"/>
              </a:rPr>
              <a:t>www.PEERphysics.org</a:t>
            </a:r>
            <a:endParaRPr lang="en-US" dirty="0">
              <a:solidFill>
                <a:srgbClr val="101C2E"/>
              </a:solidFill>
              <a:latin typeface="Avenir Book" panose="02000503020000020003" pitchFamily="2" charset="0"/>
            </a:endParaRPr>
          </a:p>
          <a:p>
            <a:endParaRPr lang="en-US" dirty="0">
              <a:solidFill>
                <a:srgbClr val="101C2E"/>
              </a:solidFill>
              <a:latin typeface="Avenir Book" panose="02000503020000020003" pitchFamily="2" charset="0"/>
            </a:endParaRPr>
          </a:p>
        </p:txBody>
      </p:sp>
      <p:pic>
        <p:nvPicPr>
          <p:cNvPr id="10" name="Picture 9" descr="A picture containing text, person, indoor&#10;&#10;Description automatically generated">
            <a:extLst>
              <a:ext uri="{FF2B5EF4-FFF2-40B4-BE49-F238E27FC236}">
                <a16:creationId xmlns:a16="http://schemas.microsoft.com/office/drawing/2014/main" id="{47980641-682C-EE45-93CC-69160B83F8E5}"/>
              </a:ext>
            </a:extLst>
          </p:cNvPr>
          <p:cNvPicPr>
            <a:picLocks noChangeAspect="1"/>
          </p:cNvPicPr>
          <p:nvPr/>
        </p:nvPicPr>
        <p:blipFill>
          <a:blip r:embed="rId4"/>
          <a:stretch>
            <a:fillRect/>
          </a:stretch>
        </p:blipFill>
        <p:spPr>
          <a:xfrm>
            <a:off x="-270839" y="1381553"/>
            <a:ext cx="4130861" cy="2743200"/>
          </a:xfrm>
          <a:prstGeom prst="rect">
            <a:avLst/>
          </a:prstGeom>
        </p:spPr>
      </p:pic>
      <p:pic>
        <p:nvPicPr>
          <p:cNvPr id="15" name="Picture 14" descr="A picture containing text, person, indoor, people&#10;&#10;Description automatically generated">
            <a:extLst>
              <a:ext uri="{FF2B5EF4-FFF2-40B4-BE49-F238E27FC236}">
                <a16:creationId xmlns:a16="http://schemas.microsoft.com/office/drawing/2014/main" id="{9B4B6A54-5303-3D43-B7BB-8C924379E308}"/>
              </a:ext>
            </a:extLst>
          </p:cNvPr>
          <p:cNvPicPr>
            <a:picLocks noChangeAspect="1"/>
          </p:cNvPicPr>
          <p:nvPr/>
        </p:nvPicPr>
        <p:blipFill>
          <a:blip r:embed="rId5"/>
          <a:stretch>
            <a:fillRect/>
          </a:stretch>
        </p:blipFill>
        <p:spPr>
          <a:xfrm>
            <a:off x="8326889" y="1381553"/>
            <a:ext cx="4130861" cy="2743200"/>
          </a:xfrm>
          <a:prstGeom prst="rect">
            <a:avLst/>
          </a:prstGeom>
        </p:spPr>
      </p:pic>
      <p:pic>
        <p:nvPicPr>
          <p:cNvPr id="17" name="Picture 16" descr="A picture containing person, person, indoor&#10;&#10;Description automatically generated">
            <a:extLst>
              <a:ext uri="{FF2B5EF4-FFF2-40B4-BE49-F238E27FC236}">
                <a16:creationId xmlns:a16="http://schemas.microsoft.com/office/drawing/2014/main" id="{1B39A2E7-AE7E-AF40-BD34-AA34FFD6D1A9}"/>
              </a:ext>
            </a:extLst>
          </p:cNvPr>
          <p:cNvPicPr>
            <a:picLocks noChangeAspect="1"/>
          </p:cNvPicPr>
          <p:nvPr/>
        </p:nvPicPr>
        <p:blipFill>
          <a:blip r:embed="rId6"/>
          <a:stretch>
            <a:fillRect/>
          </a:stretch>
        </p:blipFill>
        <p:spPr>
          <a:xfrm>
            <a:off x="4028025" y="1381553"/>
            <a:ext cx="4130861" cy="2743200"/>
          </a:xfrm>
          <a:prstGeom prst="rect">
            <a:avLst/>
          </a:prstGeom>
        </p:spPr>
      </p:pic>
      <p:grpSp>
        <p:nvGrpSpPr>
          <p:cNvPr id="19" name="Group 18">
            <a:extLst>
              <a:ext uri="{FF2B5EF4-FFF2-40B4-BE49-F238E27FC236}">
                <a16:creationId xmlns:a16="http://schemas.microsoft.com/office/drawing/2014/main" id="{FB48FB7C-B0AF-C747-86E6-29ECEF093DD6}"/>
              </a:ext>
            </a:extLst>
          </p:cNvPr>
          <p:cNvGrpSpPr/>
          <p:nvPr/>
        </p:nvGrpSpPr>
        <p:grpSpPr>
          <a:xfrm>
            <a:off x="147827" y="208203"/>
            <a:ext cx="8302489" cy="705281"/>
            <a:chOff x="147827" y="208203"/>
            <a:chExt cx="8302489" cy="705281"/>
          </a:xfrm>
        </p:grpSpPr>
        <p:pic>
          <p:nvPicPr>
            <p:cNvPr id="12" name="Picture 11">
              <a:extLst>
                <a:ext uri="{FF2B5EF4-FFF2-40B4-BE49-F238E27FC236}">
                  <a16:creationId xmlns:a16="http://schemas.microsoft.com/office/drawing/2014/main" id="{060FF571-82A0-4949-8BB1-86A54E0BD1CF}"/>
                </a:ext>
              </a:extLst>
            </p:cNvPr>
            <p:cNvPicPr/>
            <p:nvPr/>
          </p:nvPicPr>
          <p:blipFill>
            <a:blip r:embed="rId7" cstate="print">
              <a:extLst>
                <a:ext uri="{28A0092B-C50C-407E-A947-70E740481C1C}">
                  <a14:useLocalDpi xmlns:a14="http://schemas.microsoft.com/office/drawing/2010/main" val="0"/>
                </a:ext>
              </a:extLst>
            </a:blip>
            <a:stretch>
              <a:fillRect/>
            </a:stretch>
          </p:blipFill>
          <p:spPr>
            <a:xfrm rot="5400000">
              <a:off x="3991414" y="-3635384"/>
              <a:ext cx="615315" cy="8302489"/>
            </a:xfrm>
            <a:prstGeom prst="rect">
              <a:avLst/>
            </a:prstGeom>
          </p:spPr>
        </p:pic>
        <p:sp>
          <p:nvSpPr>
            <p:cNvPr id="18" name="Rectangle 17">
              <a:extLst>
                <a:ext uri="{FF2B5EF4-FFF2-40B4-BE49-F238E27FC236}">
                  <a16:creationId xmlns:a16="http://schemas.microsoft.com/office/drawing/2014/main" id="{A732AB3C-E3F3-1C49-8B00-B54F2E2C486D}"/>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0502C89D-03CF-4745-91DC-BFB4710E1059}"/>
              </a:ext>
            </a:extLst>
          </p:cNvPr>
          <p:cNvCxnSpPr>
            <a:cxnSpLocks/>
          </p:cNvCxnSpPr>
          <p:nvPr/>
        </p:nvCxnSpPr>
        <p:spPr>
          <a:xfrm>
            <a:off x="1564046" y="6041573"/>
            <a:ext cx="906390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3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CURRICULAR RESOURCES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4" name="Content Placeholder 5">
            <a:extLst>
              <a:ext uri="{FF2B5EF4-FFF2-40B4-BE49-F238E27FC236}">
                <a16:creationId xmlns:a16="http://schemas.microsoft.com/office/drawing/2014/main" id="{B713CF28-980D-D141-998F-C606837BE308}"/>
              </a:ext>
            </a:extLst>
          </p:cNvPr>
          <p:cNvSpPr>
            <a:spLocks noGrp="1"/>
          </p:cNvSpPr>
          <p:nvPr>
            <p:ph idx="1"/>
          </p:nvPr>
        </p:nvSpPr>
        <p:spPr>
          <a:xfrm>
            <a:off x="838200" y="1450062"/>
            <a:ext cx="10515600" cy="4351338"/>
          </a:xfrm>
        </p:spPr>
        <p:txBody>
          <a:bodyPr>
            <a:normAutofit/>
          </a:bodyPr>
          <a:lstStyle/>
          <a:p>
            <a:r>
              <a:rPr lang="en-US" dirty="0"/>
              <a:t>Engages students in </a:t>
            </a:r>
            <a:r>
              <a:rPr lang="en-US" b="1" dirty="0"/>
              <a:t>anchoring phenomena </a:t>
            </a:r>
            <a:r>
              <a:rPr lang="en-US" dirty="0"/>
              <a:t>throughout each chapter</a:t>
            </a:r>
          </a:p>
          <a:p>
            <a:r>
              <a:rPr lang="en-US" dirty="0"/>
              <a:t>Provides multiple </a:t>
            </a:r>
            <a:r>
              <a:rPr lang="en-US" b="1" dirty="0"/>
              <a:t>assessment resources</a:t>
            </a:r>
          </a:p>
          <a:p>
            <a:pPr marL="0" indent="0">
              <a:buNone/>
            </a:pPr>
            <a:endParaRPr lang="en-US" dirty="0"/>
          </a:p>
          <a:p>
            <a:endParaRPr lang="en-US" dirty="0"/>
          </a:p>
          <a:p>
            <a:endParaRPr lang="en-US" dirty="0"/>
          </a:p>
        </p:txBody>
      </p:sp>
      <p:pic>
        <p:nvPicPr>
          <p:cNvPr id="6" name="Picture 5" descr="A picture containing text, sign&#10;&#10;Description automatically generated">
            <a:extLst>
              <a:ext uri="{FF2B5EF4-FFF2-40B4-BE49-F238E27FC236}">
                <a16:creationId xmlns:a16="http://schemas.microsoft.com/office/drawing/2014/main" id="{5D95B014-6E15-F84C-BCBF-ACA70B042C0E}"/>
              </a:ext>
            </a:extLst>
          </p:cNvPr>
          <p:cNvPicPr>
            <a:picLocks noChangeAspect="1"/>
          </p:cNvPicPr>
          <p:nvPr/>
        </p:nvPicPr>
        <p:blipFill>
          <a:blip r:embed="rId5"/>
          <a:stretch>
            <a:fillRect/>
          </a:stretch>
        </p:blipFill>
        <p:spPr>
          <a:xfrm>
            <a:off x="464858" y="3003350"/>
            <a:ext cx="1892300" cy="2362200"/>
          </a:xfrm>
          <a:prstGeom prst="rect">
            <a:avLst/>
          </a:prstGeom>
        </p:spPr>
      </p:pic>
      <p:pic>
        <p:nvPicPr>
          <p:cNvPr id="24" name="Picture 23">
            <a:extLst>
              <a:ext uri="{FF2B5EF4-FFF2-40B4-BE49-F238E27FC236}">
                <a16:creationId xmlns:a16="http://schemas.microsoft.com/office/drawing/2014/main" id="{8082124C-7FB9-D240-951C-E8768A66C991}"/>
              </a:ext>
            </a:extLst>
          </p:cNvPr>
          <p:cNvPicPr>
            <a:picLocks noChangeAspect="1"/>
          </p:cNvPicPr>
          <p:nvPr/>
        </p:nvPicPr>
        <p:blipFill>
          <a:blip r:embed="rId6"/>
          <a:stretch>
            <a:fillRect/>
          </a:stretch>
        </p:blipFill>
        <p:spPr>
          <a:xfrm>
            <a:off x="3020114" y="3429000"/>
            <a:ext cx="3272865" cy="1074550"/>
          </a:xfrm>
          <a:prstGeom prst="rect">
            <a:avLst/>
          </a:prstGeom>
        </p:spPr>
      </p:pic>
      <p:pic>
        <p:nvPicPr>
          <p:cNvPr id="25" name="Picture 24">
            <a:extLst>
              <a:ext uri="{FF2B5EF4-FFF2-40B4-BE49-F238E27FC236}">
                <a16:creationId xmlns:a16="http://schemas.microsoft.com/office/drawing/2014/main" id="{37ED9EE0-9956-8445-87DA-C85741FAA726}"/>
              </a:ext>
            </a:extLst>
          </p:cNvPr>
          <p:cNvPicPr>
            <a:picLocks noChangeAspect="1"/>
          </p:cNvPicPr>
          <p:nvPr/>
        </p:nvPicPr>
        <p:blipFill>
          <a:blip r:embed="rId7"/>
          <a:stretch>
            <a:fillRect/>
          </a:stretch>
        </p:blipFill>
        <p:spPr>
          <a:xfrm>
            <a:off x="7034020" y="3095488"/>
            <a:ext cx="1892300" cy="2293904"/>
          </a:xfrm>
          <a:prstGeom prst="rect">
            <a:avLst/>
          </a:prstGeom>
        </p:spPr>
      </p:pic>
      <p:pic>
        <p:nvPicPr>
          <p:cNvPr id="26" name="Picture 25">
            <a:extLst>
              <a:ext uri="{FF2B5EF4-FFF2-40B4-BE49-F238E27FC236}">
                <a16:creationId xmlns:a16="http://schemas.microsoft.com/office/drawing/2014/main" id="{C1B7F744-29AA-194B-9E6A-D2AB21A25DC9}"/>
              </a:ext>
            </a:extLst>
          </p:cNvPr>
          <p:cNvPicPr>
            <a:picLocks noChangeAspect="1"/>
          </p:cNvPicPr>
          <p:nvPr/>
        </p:nvPicPr>
        <p:blipFill>
          <a:blip r:embed="rId8"/>
          <a:stretch>
            <a:fillRect/>
          </a:stretch>
        </p:blipFill>
        <p:spPr>
          <a:xfrm>
            <a:off x="9717672" y="2975029"/>
            <a:ext cx="1969220" cy="2709855"/>
          </a:xfrm>
          <a:prstGeom prst="rect">
            <a:avLst/>
          </a:prstGeom>
        </p:spPr>
      </p:pic>
      <p:sp>
        <p:nvSpPr>
          <p:cNvPr id="7" name="Slide Number Placeholder 6">
            <a:extLst>
              <a:ext uri="{FF2B5EF4-FFF2-40B4-BE49-F238E27FC236}">
                <a16:creationId xmlns:a16="http://schemas.microsoft.com/office/drawing/2014/main" id="{6BA75632-0EE2-E84E-A1C1-655A2C0ADE7E}"/>
              </a:ext>
            </a:extLst>
          </p:cNvPr>
          <p:cNvSpPr>
            <a:spLocks noGrp="1"/>
          </p:cNvSpPr>
          <p:nvPr>
            <p:ph type="sldNum" sz="quarter" idx="12"/>
          </p:nvPr>
        </p:nvSpPr>
        <p:spPr/>
        <p:txBody>
          <a:bodyPr/>
          <a:lstStyle/>
          <a:p>
            <a:pPr algn="l"/>
            <a:fld id="{58122264-2950-1C43-8B70-2621C0A8DBA5}" type="slidenum">
              <a:rPr lang="en-US" smtClean="0"/>
              <a:pPr algn="l"/>
              <a:t>10</a:t>
            </a:fld>
            <a:endParaRPr lang="en-US" dirty="0"/>
          </a:p>
        </p:txBody>
      </p:sp>
    </p:spTree>
    <p:extLst>
      <p:ext uri="{BB962C8B-B14F-4D97-AF65-F5344CB8AC3E}">
        <p14:creationId xmlns:p14="http://schemas.microsoft.com/office/powerpoint/2010/main" val="8963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CURRICULAR RESOURCES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D25D157-66F8-D349-B127-127D46ED349B}"/>
              </a:ext>
            </a:extLst>
          </p:cNvPr>
          <p:cNvPicPr>
            <a:picLocks noChangeAspect="1"/>
          </p:cNvPicPr>
          <p:nvPr/>
        </p:nvPicPr>
        <p:blipFill>
          <a:blip r:embed="rId5"/>
          <a:srcRect/>
          <a:stretch/>
        </p:blipFill>
        <p:spPr>
          <a:xfrm>
            <a:off x="172531" y="1359465"/>
            <a:ext cx="8662098" cy="1179133"/>
          </a:xfrm>
          <a:prstGeom prst="rect">
            <a:avLst/>
          </a:prstGeom>
        </p:spPr>
      </p:pic>
      <p:sp>
        <p:nvSpPr>
          <p:cNvPr id="23" name="Content Placeholder 5">
            <a:extLst>
              <a:ext uri="{FF2B5EF4-FFF2-40B4-BE49-F238E27FC236}">
                <a16:creationId xmlns:a16="http://schemas.microsoft.com/office/drawing/2014/main" id="{048A3FC2-0E4E-0841-9370-5F11EA81EA5B}"/>
              </a:ext>
            </a:extLst>
          </p:cNvPr>
          <p:cNvSpPr>
            <a:spLocks noGrp="1"/>
          </p:cNvSpPr>
          <p:nvPr>
            <p:ph idx="1"/>
          </p:nvPr>
        </p:nvSpPr>
        <p:spPr>
          <a:xfrm>
            <a:off x="9007030" y="1652929"/>
            <a:ext cx="2878904" cy="1519262"/>
          </a:xfrm>
        </p:spPr>
        <p:txBody>
          <a:bodyPr>
            <a:noAutofit/>
          </a:bodyPr>
          <a:lstStyle/>
          <a:p>
            <a:pPr marL="0" indent="0">
              <a:buNone/>
            </a:pPr>
            <a:r>
              <a:rPr lang="en-US" sz="2000" dirty="0"/>
              <a:t>Learn more by visiting our website.</a:t>
            </a:r>
          </a:p>
          <a:p>
            <a:pPr marL="0" indent="0">
              <a:lnSpc>
                <a:spcPct val="110000"/>
              </a:lnSpc>
              <a:buNone/>
            </a:pPr>
            <a:r>
              <a:rPr lang="en-US" sz="2000" u="sng" dirty="0">
                <a:solidFill>
                  <a:schemeClr val="accent5">
                    <a:lumMod val="75000"/>
                  </a:schemeClr>
                </a:solidFill>
              </a:rPr>
              <a:t>peerphysics.org/ transforming-classrooms/</a:t>
            </a:r>
          </a:p>
          <a:p>
            <a:endParaRPr lang="en-US" sz="2000" dirty="0"/>
          </a:p>
        </p:txBody>
      </p:sp>
      <p:pic>
        <p:nvPicPr>
          <p:cNvPr id="6" name="Picture 5">
            <a:extLst>
              <a:ext uri="{FF2B5EF4-FFF2-40B4-BE49-F238E27FC236}">
                <a16:creationId xmlns:a16="http://schemas.microsoft.com/office/drawing/2014/main" id="{6CB7EF3A-0359-CF48-8CF0-0FE3A6EF3CC0}"/>
              </a:ext>
            </a:extLst>
          </p:cNvPr>
          <p:cNvPicPr>
            <a:picLocks noChangeAspect="1"/>
          </p:cNvPicPr>
          <p:nvPr/>
        </p:nvPicPr>
        <p:blipFill rotWithShape="1">
          <a:blip r:embed="rId6"/>
          <a:srcRect t="736" b="21769"/>
          <a:stretch/>
        </p:blipFill>
        <p:spPr>
          <a:xfrm>
            <a:off x="172531" y="2504643"/>
            <a:ext cx="8662098" cy="4242892"/>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9F72531-9D18-5F4D-BE48-7847EF689D9A}"/>
              </a:ext>
            </a:extLst>
          </p:cNvPr>
          <p:cNvPicPr>
            <a:picLocks noChangeAspect="1"/>
          </p:cNvPicPr>
          <p:nvPr/>
        </p:nvPicPr>
        <p:blipFill>
          <a:blip r:embed="rId7"/>
          <a:stretch>
            <a:fillRect/>
          </a:stretch>
        </p:blipFill>
        <p:spPr>
          <a:xfrm>
            <a:off x="4676484" y="2169848"/>
            <a:ext cx="1303091" cy="753931"/>
          </a:xfrm>
          <a:prstGeom prst="rect">
            <a:avLst/>
          </a:prstGeom>
        </p:spPr>
      </p:pic>
      <p:sp>
        <p:nvSpPr>
          <p:cNvPr id="16" name="Oval 15">
            <a:extLst>
              <a:ext uri="{FF2B5EF4-FFF2-40B4-BE49-F238E27FC236}">
                <a16:creationId xmlns:a16="http://schemas.microsoft.com/office/drawing/2014/main" id="{4A4B9039-4498-8C40-9523-76A641138F06}"/>
              </a:ext>
            </a:extLst>
          </p:cNvPr>
          <p:cNvSpPr/>
          <p:nvPr/>
        </p:nvSpPr>
        <p:spPr>
          <a:xfrm>
            <a:off x="4532003" y="2061912"/>
            <a:ext cx="1373769" cy="51177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27487B-2F49-5748-94F8-A8559E094FB2}"/>
              </a:ext>
            </a:extLst>
          </p:cNvPr>
          <p:cNvPicPr>
            <a:picLocks noChangeAspect="1"/>
          </p:cNvPicPr>
          <p:nvPr/>
        </p:nvPicPr>
        <p:blipFill>
          <a:blip r:embed="rId8"/>
          <a:srcRect/>
          <a:stretch/>
        </p:blipFill>
        <p:spPr>
          <a:xfrm>
            <a:off x="9227915" y="3685803"/>
            <a:ext cx="1905000" cy="1905000"/>
          </a:xfrm>
          <a:prstGeom prst="rect">
            <a:avLst/>
          </a:prstGeom>
        </p:spPr>
      </p:pic>
      <p:sp>
        <p:nvSpPr>
          <p:cNvPr id="7" name="Slide Number Placeholder 6">
            <a:extLst>
              <a:ext uri="{FF2B5EF4-FFF2-40B4-BE49-F238E27FC236}">
                <a16:creationId xmlns:a16="http://schemas.microsoft.com/office/drawing/2014/main" id="{574ED195-955B-3E49-9879-D989CD008ACF}"/>
              </a:ext>
            </a:extLst>
          </p:cNvPr>
          <p:cNvSpPr>
            <a:spLocks noGrp="1"/>
          </p:cNvSpPr>
          <p:nvPr>
            <p:ph type="sldNum" sz="quarter" idx="12"/>
          </p:nvPr>
        </p:nvSpPr>
        <p:spPr/>
        <p:txBody>
          <a:bodyPr/>
          <a:lstStyle/>
          <a:p>
            <a:pPr algn="l"/>
            <a:fld id="{58122264-2950-1C43-8B70-2621C0A8DBA5}" type="slidenum">
              <a:rPr lang="en-US" smtClean="0"/>
              <a:pPr algn="l"/>
              <a:t>11</a:t>
            </a:fld>
            <a:endParaRPr lang="en-US" dirty="0"/>
          </a:p>
        </p:txBody>
      </p:sp>
    </p:spTree>
    <p:extLst>
      <p:ext uri="{BB962C8B-B14F-4D97-AF65-F5344CB8AC3E}">
        <p14:creationId xmlns:p14="http://schemas.microsoft.com/office/powerpoint/2010/main" val="1039679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4D17AA2-5A17-6A4F-BF0C-CFFC007AB3EC}"/>
              </a:ext>
            </a:extLst>
          </p:cNvPr>
          <p:cNvPicPr>
            <a:picLocks noChangeAspect="1"/>
          </p:cNvPicPr>
          <p:nvPr/>
        </p:nvPicPr>
        <p:blipFill>
          <a:blip r:embed="rId5"/>
          <a:stretch>
            <a:fillRect/>
          </a:stretch>
        </p:blipFill>
        <p:spPr>
          <a:xfrm>
            <a:off x="929707" y="3157104"/>
            <a:ext cx="2502606" cy="896699"/>
          </a:xfrm>
          <a:prstGeom prst="rect">
            <a:avLst/>
          </a:prstGeom>
        </p:spPr>
      </p:pic>
      <p:pic>
        <p:nvPicPr>
          <p:cNvPr id="20" name="Picture 19">
            <a:extLst>
              <a:ext uri="{FF2B5EF4-FFF2-40B4-BE49-F238E27FC236}">
                <a16:creationId xmlns:a16="http://schemas.microsoft.com/office/drawing/2014/main" id="{098DDEAA-6C24-E344-A268-80DFE227ADB9}"/>
              </a:ext>
            </a:extLst>
          </p:cNvPr>
          <p:cNvPicPr>
            <a:picLocks noChangeAspect="1"/>
          </p:cNvPicPr>
          <p:nvPr/>
        </p:nvPicPr>
        <p:blipFill>
          <a:blip r:embed="rId6"/>
          <a:stretch>
            <a:fillRect/>
          </a:stretch>
        </p:blipFill>
        <p:spPr>
          <a:xfrm>
            <a:off x="1259201" y="2038094"/>
            <a:ext cx="1843617" cy="1127951"/>
          </a:xfrm>
          <a:prstGeom prst="rect">
            <a:avLst/>
          </a:prstGeom>
        </p:spPr>
      </p:pic>
      <p:pic>
        <p:nvPicPr>
          <p:cNvPr id="17" name="Picture 16" descr="Timeline&#10;&#10;Description automatically generated">
            <a:extLst>
              <a:ext uri="{FF2B5EF4-FFF2-40B4-BE49-F238E27FC236}">
                <a16:creationId xmlns:a16="http://schemas.microsoft.com/office/drawing/2014/main" id="{0E33351B-8185-AE40-AD6B-1F5F3F388DCA}"/>
              </a:ext>
            </a:extLst>
          </p:cNvPr>
          <p:cNvPicPr>
            <a:picLocks noChangeAspect="1"/>
          </p:cNvPicPr>
          <p:nvPr/>
        </p:nvPicPr>
        <p:blipFill rotWithShape="1">
          <a:blip r:embed="rId7"/>
          <a:srcRect l="35210" t="2341" r="2639" b="79689"/>
          <a:stretch/>
        </p:blipFill>
        <p:spPr>
          <a:xfrm>
            <a:off x="4300633" y="1242116"/>
            <a:ext cx="7037401" cy="1377511"/>
          </a:xfrm>
          <a:prstGeom prst="rect">
            <a:avLst/>
          </a:prstGeom>
        </p:spPr>
      </p:pic>
      <p:pic>
        <p:nvPicPr>
          <p:cNvPr id="16" name="Picture 15" descr="A picture containing timeline&#10;&#10;Description automatically generated">
            <a:extLst>
              <a:ext uri="{FF2B5EF4-FFF2-40B4-BE49-F238E27FC236}">
                <a16:creationId xmlns:a16="http://schemas.microsoft.com/office/drawing/2014/main" id="{A840D2B8-5C7B-1E48-89FB-D6BFE848F48F}"/>
              </a:ext>
            </a:extLst>
          </p:cNvPr>
          <p:cNvPicPr>
            <a:picLocks noChangeAspect="1"/>
          </p:cNvPicPr>
          <p:nvPr/>
        </p:nvPicPr>
        <p:blipFill>
          <a:blip r:embed="rId8"/>
          <a:stretch>
            <a:fillRect/>
          </a:stretch>
        </p:blipFill>
        <p:spPr>
          <a:xfrm>
            <a:off x="3890989" y="2684599"/>
            <a:ext cx="2502606" cy="3204558"/>
          </a:xfrm>
          <a:prstGeom prst="rect">
            <a:avLst/>
          </a:prstGeom>
        </p:spPr>
      </p:pic>
      <p:pic>
        <p:nvPicPr>
          <p:cNvPr id="22" name="Picture 21" descr="Timeline&#10;&#10;Description automatically generated with medium confidence">
            <a:extLst>
              <a:ext uri="{FF2B5EF4-FFF2-40B4-BE49-F238E27FC236}">
                <a16:creationId xmlns:a16="http://schemas.microsoft.com/office/drawing/2014/main" id="{E362F443-DF99-F542-9FC6-BBD9BAF93BF5}"/>
              </a:ext>
            </a:extLst>
          </p:cNvPr>
          <p:cNvPicPr>
            <a:picLocks noChangeAspect="1"/>
          </p:cNvPicPr>
          <p:nvPr/>
        </p:nvPicPr>
        <p:blipFill>
          <a:blip r:embed="rId9"/>
          <a:stretch>
            <a:fillRect/>
          </a:stretch>
        </p:blipFill>
        <p:spPr>
          <a:xfrm>
            <a:off x="6485472" y="2683561"/>
            <a:ext cx="2497426" cy="3206635"/>
          </a:xfrm>
          <a:prstGeom prst="rect">
            <a:avLst/>
          </a:prstGeom>
        </p:spPr>
      </p:pic>
      <p:pic>
        <p:nvPicPr>
          <p:cNvPr id="23" name="Picture 22" descr="Graphical user interface, application, logo, company name&#10;&#10;Description automatically generated">
            <a:extLst>
              <a:ext uri="{FF2B5EF4-FFF2-40B4-BE49-F238E27FC236}">
                <a16:creationId xmlns:a16="http://schemas.microsoft.com/office/drawing/2014/main" id="{3AE8D468-C4F4-D44F-9DF3-E6073BF5BA3A}"/>
              </a:ext>
            </a:extLst>
          </p:cNvPr>
          <p:cNvPicPr>
            <a:picLocks noChangeAspect="1"/>
          </p:cNvPicPr>
          <p:nvPr/>
        </p:nvPicPr>
        <p:blipFill>
          <a:blip r:embed="rId10"/>
          <a:stretch>
            <a:fillRect/>
          </a:stretch>
        </p:blipFill>
        <p:spPr>
          <a:xfrm>
            <a:off x="9078026" y="2680652"/>
            <a:ext cx="2497426" cy="3197924"/>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7821EC5-EBB1-C14E-A0AC-896E533EA992}"/>
              </a:ext>
            </a:extLst>
          </p:cNvPr>
          <p:cNvPicPr>
            <a:picLocks noChangeAspect="1"/>
          </p:cNvPicPr>
          <p:nvPr/>
        </p:nvPicPr>
        <p:blipFill>
          <a:blip r:embed="rId11"/>
          <a:stretch>
            <a:fillRect/>
          </a:stretch>
        </p:blipFill>
        <p:spPr>
          <a:xfrm>
            <a:off x="1215596" y="4217411"/>
            <a:ext cx="2044700" cy="2527300"/>
          </a:xfrm>
          <a:prstGeom prst="rect">
            <a:avLst/>
          </a:prstGeom>
        </p:spPr>
      </p:pic>
      <p:sp>
        <p:nvSpPr>
          <p:cNvPr id="8" name="Slide Number Placeholder 7">
            <a:extLst>
              <a:ext uri="{FF2B5EF4-FFF2-40B4-BE49-F238E27FC236}">
                <a16:creationId xmlns:a16="http://schemas.microsoft.com/office/drawing/2014/main" id="{29913FC4-299E-254B-BFF8-1D33729CCB3C}"/>
              </a:ext>
            </a:extLst>
          </p:cNvPr>
          <p:cNvSpPr>
            <a:spLocks noGrp="1"/>
          </p:cNvSpPr>
          <p:nvPr>
            <p:ph type="sldNum" sz="quarter" idx="12"/>
          </p:nvPr>
        </p:nvSpPr>
        <p:spPr/>
        <p:txBody>
          <a:bodyPr/>
          <a:lstStyle/>
          <a:p>
            <a:pPr algn="l"/>
            <a:fld id="{58122264-2950-1C43-8B70-2621C0A8DBA5}" type="slidenum">
              <a:rPr lang="en-US" smtClean="0"/>
              <a:pPr algn="l"/>
              <a:t>12</a:t>
            </a:fld>
            <a:endParaRPr lang="en-US" dirty="0"/>
          </a:p>
        </p:txBody>
      </p:sp>
    </p:spTree>
    <p:extLst>
      <p:ext uri="{BB962C8B-B14F-4D97-AF65-F5344CB8AC3E}">
        <p14:creationId xmlns:p14="http://schemas.microsoft.com/office/powerpoint/2010/main" val="116462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4D17AA2-5A17-6A4F-BF0C-CFFC007AB3EC}"/>
              </a:ext>
            </a:extLst>
          </p:cNvPr>
          <p:cNvPicPr>
            <a:picLocks noChangeAspect="1"/>
          </p:cNvPicPr>
          <p:nvPr/>
        </p:nvPicPr>
        <p:blipFill>
          <a:blip r:embed="rId5"/>
          <a:stretch>
            <a:fillRect/>
          </a:stretch>
        </p:blipFill>
        <p:spPr>
          <a:xfrm>
            <a:off x="929707" y="3157104"/>
            <a:ext cx="2502606" cy="896699"/>
          </a:xfrm>
          <a:prstGeom prst="rect">
            <a:avLst/>
          </a:prstGeom>
        </p:spPr>
      </p:pic>
      <p:pic>
        <p:nvPicPr>
          <p:cNvPr id="20" name="Picture 19">
            <a:extLst>
              <a:ext uri="{FF2B5EF4-FFF2-40B4-BE49-F238E27FC236}">
                <a16:creationId xmlns:a16="http://schemas.microsoft.com/office/drawing/2014/main" id="{098DDEAA-6C24-E344-A268-80DFE227ADB9}"/>
              </a:ext>
            </a:extLst>
          </p:cNvPr>
          <p:cNvPicPr>
            <a:picLocks noChangeAspect="1"/>
          </p:cNvPicPr>
          <p:nvPr/>
        </p:nvPicPr>
        <p:blipFill>
          <a:blip r:embed="rId6"/>
          <a:stretch>
            <a:fillRect/>
          </a:stretch>
        </p:blipFill>
        <p:spPr>
          <a:xfrm>
            <a:off x="1259201" y="2038094"/>
            <a:ext cx="1843617" cy="1127951"/>
          </a:xfrm>
          <a:prstGeom prst="rect">
            <a:avLst/>
          </a:prstGeom>
        </p:spPr>
      </p:pic>
      <p:pic>
        <p:nvPicPr>
          <p:cNvPr id="16" name="Picture 15">
            <a:extLst>
              <a:ext uri="{FF2B5EF4-FFF2-40B4-BE49-F238E27FC236}">
                <a16:creationId xmlns:a16="http://schemas.microsoft.com/office/drawing/2014/main" id="{A840D2B8-5C7B-1E48-89FB-D6BFE848F48F}"/>
              </a:ext>
            </a:extLst>
          </p:cNvPr>
          <p:cNvPicPr>
            <a:picLocks noChangeAspect="1"/>
          </p:cNvPicPr>
          <p:nvPr/>
        </p:nvPicPr>
        <p:blipFill>
          <a:blip r:embed="rId7">
            <a:alphaModFix amt="50000"/>
          </a:blip>
          <a:srcRect/>
          <a:stretch/>
        </p:blipFill>
        <p:spPr>
          <a:xfrm>
            <a:off x="3902337" y="2684599"/>
            <a:ext cx="2479909" cy="3204558"/>
          </a:xfrm>
          <a:prstGeom prst="rect">
            <a:avLst/>
          </a:prstGeom>
          <a:ln>
            <a:solidFill>
              <a:schemeClr val="tx1"/>
            </a:solidFill>
          </a:ln>
        </p:spPr>
      </p:pic>
      <p:pic>
        <p:nvPicPr>
          <p:cNvPr id="22" name="Picture 21">
            <a:extLst>
              <a:ext uri="{FF2B5EF4-FFF2-40B4-BE49-F238E27FC236}">
                <a16:creationId xmlns:a16="http://schemas.microsoft.com/office/drawing/2014/main" id="{E362F443-DF99-F542-9FC6-BBD9BAF93BF5}"/>
              </a:ext>
            </a:extLst>
          </p:cNvPr>
          <p:cNvPicPr>
            <a:picLocks noChangeAspect="1"/>
          </p:cNvPicPr>
          <p:nvPr/>
        </p:nvPicPr>
        <p:blipFill>
          <a:blip r:embed="rId8">
            <a:alphaModFix amt="50000"/>
          </a:blip>
          <a:srcRect/>
          <a:stretch/>
        </p:blipFill>
        <p:spPr>
          <a:xfrm>
            <a:off x="6485472" y="2680651"/>
            <a:ext cx="2497426" cy="3208505"/>
          </a:xfrm>
          <a:prstGeom prst="rect">
            <a:avLst/>
          </a:prstGeom>
          <a:ln>
            <a:solidFill>
              <a:schemeClr val="tx1"/>
            </a:solidFill>
          </a:ln>
        </p:spPr>
      </p:pic>
      <p:pic>
        <p:nvPicPr>
          <p:cNvPr id="23" name="Picture 22">
            <a:extLst>
              <a:ext uri="{FF2B5EF4-FFF2-40B4-BE49-F238E27FC236}">
                <a16:creationId xmlns:a16="http://schemas.microsoft.com/office/drawing/2014/main" id="{3AE8D468-C4F4-D44F-9DF3-E6073BF5BA3A}"/>
              </a:ext>
            </a:extLst>
          </p:cNvPr>
          <p:cNvPicPr>
            <a:picLocks noChangeAspect="1"/>
          </p:cNvPicPr>
          <p:nvPr/>
        </p:nvPicPr>
        <p:blipFill>
          <a:blip r:embed="rId9">
            <a:alphaModFix amt="50000"/>
          </a:blip>
          <a:srcRect/>
          <a:stretch/>
        </p:blipFill>
        <p:spPr>
          <a:xfrm>
            <a:off x="9103533" y="2680652"/>
            <a:ext cx="2446411" cy="3197924"/>
          </a:xfrm>
          <a:prstGeom prst="rect">
            <a:avLst/>
          </a:prstGeom>
          <a:ln>
            <a:solidFill>
              <a:schemeClr val="tx1"/>
            </a:solidFill>
          </a:ln>
        </p:spPr>
      </p:pic>
      <p:pic>
        <p:nvPicPr>
          <p:cNvPr id="5" name="Picture 4" descr="A picture containing logo&#10;&#10;Description automatically generated">
            <a:extLst>
              <a:ext uri="{FF2B5EF4-FFF2-40B4-BE49-F238E27FC236}">
                <a16:creationId xmlns:a16="http://schemas.microsoft.com/office/drawing/2014/main" id="{07821EC5-EBB1-C14E-A0AC-896E533EA992}"/>
              </a:ext>
            </a:extLst>
          </p:cNvPr>
          <p:cNvPicPr>
            <a:picLocks noChangeAspect="1"/>
          </p:cNvPicPr>
          <p:nvPr/>
        </p:nvPicPr>
        <p:blipFill>
          <a:blip r:embed="rId10"/>
          <a:stretch>
            <a:fillRect/>
          </a:stretch>
        </p:blipFill>
        <p:spPr>
          <a:xfrm>
            <a:off x="1215596" y="4217411"/>
            <a:ext cx="2044700" cy="2527300"/>
          </a:xfrm>
          <a:prstGeom prst="rect">
            <a:avLst/>
          </a:prstGeom>
        </p:spPr>
      </p:pic>
      <p:pic>
        <p:nvPicPr>
          <p:cNvPr id="6" name="Picture 5" descr="Icon&#10;&#10;Description automatically generated">
            <a:extLst>
              <a:ext uri="{FF2B5EF4-FFF2-40B4-BE49-F238E27FC236}">
                <a16:creationId xmlns:a16="http://schemas.microsoft.com/office/drawing/2014/main" id="{9C530C57-A63A-3042-895A-922860DF5A67}"/>
              </a:ext>
            </a:extLst>
          </p:cNvPr>
          <p:cNvPicPr>
            <a:picLocks noChangeAspect="1"/>
          </p:cNvPicPr>
          <p:nvPr/>
        </p:nvPicPr>
        <p:blipFill>
          <a:blip r:embed="rId11"/>
          <a:stretch>
            <a:fillRect/>
          </a:stretch>
        </p:blipFill>
        <p:spPr>
          <a:xfrm>
            <a:off x="4351716" y="1359472"/>
            <a:ext cx="1581150" cy="158115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3224741-9ABD-4549-BDE4-0E706B280CE1}"/>
              </a:ext>
            </a:extLst>
          </p:cNvPr>
          <p:cNvPicPr>
            <a:picLocks noChangeAspect="1"/>
          </p:cNvPicPr>
          <p:nvPr/>
        </p:nvPicPr>
        <p:blipFill>
          <a:blip r:embed="rId12"/>
          <a:stretch>
            <a:fillRect/>
          </a:stretch>
        </p:blipFill>
        <p:spPr>
          <a:xfrm>
            <a:off x="4227025" y="3487161"/>
            <a:ext cx="4699000" cy="146050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68C1BF83-7218-B84C-9CD4-C80C4B88B2F2}"/>
              </a:ext>
            </a:extLst>
          </p:cNvPr>
          <p:cNvPicPr>
            <a:picLocks noChangeAspect="1"/>
          </p:cNvPicPr>
          <p:nvPr/>
        </p:nvPicPr>
        <p:blipFill>
          <a:blip r:embed="rId13"/>
          <a:stretch>
            <a:fillRect/>
          </a:stretch>
        </p:blipFill>
        <p:spPr>
          <a:xfrm>
            <a:off x="9181784" y="2875060"/>
            <a:ext cx="2289908" cy="2762558"/>
          </a:xfrm>
          <a:prstGeom prst="rect">
            <a:avLst/>
          </a:prstGeom>
        </p:spPr>
      </p:pic>
      <p:sp>
        <p:nvSpPr>
          <p:cNvPr id="24" name="Title 1">
            <a:extLst>
              <a:ext uri="{FF2B5EF4-FFF2-40B4-BE49-F238E27FC236}">
                <a16:creationId xmlns:a16="http://schemas.microsoft.com/office/drawing/2014/main" id="{342A4A9F-B8A3-ED4B-AE25-A29FBD32BD03}"/>
              </a:ext>
            </a:extLst>
          </p:cNvPr>
          <p:cNvSpPr txBox="1">
            <a:spLocks/>
          </p:cNvSpPr>
          <p:nvPr/>
        </p:nvSpPr>
        <p:spPr>
          <a:xfrm>
            <a:off x="5796117" y="1320845"/>
            <a:ext cx="5646079" cy="13114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venir Next" panose="020B0503020202020204" pitchFamily="34" charset="0"/>
              </a:rPr>
              <a:t>ASSESSMENT RESOURCES</a:t>
            </a:r>
          </a:p>
        </p:txBody>
      </p:sp>
      <p:sp>
        <p:nvSpPr>
          <p:cNvPr id="14" name="Slide Number Placeholder 13">
            <a:extLst>
              <a:ext uri="{FF2B5EF4-FFF2-40B4-BE49-F238E27FC236}">
                <a16:creationId xmlns:a16="http://schemas.microsoft.com/office/drawing/2014/main" id="{C4E787AE-0AA3-4F4F-8ADE-E9D6D79551A4}"/>
              </a:ext>
            </a:extLst>
          </p:cNvPr>
          <p:cNvSpPr>
            <a:spLocks noGrp="1"/>
          </p:cNvSpPr>
          <p:nvPr>
            <p:ph type="sldNum" sz="quarter" idx="12"/>
          </p:nvPr>
        </p:nvSpPr>
        <p:spPr/>
        <p:txBody>
          <a:bodyPr/>
          <a:lstStyle/>
          <a:p>
            <a:pPr algn="l"/>
            <a:fld id="{58122264-2950-1C43-8B70-2621C0A8DBA5}" type="slidenum">
              <a:rPr lang="en-US" smtClean="0"/>
              <a:pPr algn="l"/>
              <a:t>13</a:t>
            </a:fld>
            <a:endParaRPr lang="en-US" dirty="0"/>
          </a:p>
        </p:txBody>
      </p:sp>
    </p:spTree>
    <p:extLst>
      <p:ext uri="{BB962C8B-B14F-4D97-AF65-F5344CB8AC3E}">
        <p14:creationId xmlns:p14="http://schemas.microsoft.com/office/powerpoint/2010/main" val="245031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imeline&#10;&#10;Description automatically generated">
            <a:extLst>
              <a:ext uri="{FF2B5EF4-FFF2-40B4-BE49-F238E27FC236}">
                <a16:creationId xmlns:a16="http://schemas.microsoft.com/office/drawing/2014/main" id="{0E5556AF-13EA-7240-BBCE-A944D12D2437}"/>
              </a:ext>
            </a:extLst>
          </p:cNvPr>
          <p:cNvPicPr>
            <a:picLocks noChangeAspect="1"/>
          </p:cNvPicPr>
          <p:nvPr/>
        </p:nvPicPr>
        <p:blipFill>
          <a:blip r:embed="rId5"/>
          <a:stretch>
            <a:fillRect/>
          </a:stretch>
        </p:blipFill>
        <p:spPr>
          <a:xfrm>
            <a:off x="2749697" y="1960134"/>
            <a:ext cx="2786862" cy="3568544"/>
          </a:xfrm>
          <a:prstGeom prst="rect">
            <a:avLst/>
          </a:prstGeom>
        </p:spPr>
      </p:pic>
      <p:pic>
        <p:nvPicPr>
          <p:cNvPr id="15" name="Picture 14">
            <a:extLst>
              <a:ext uri="{FF2B5EF4-FFF2-40B4-BE49-F238E27FC236}">
                <a16:creationId xmlns:a16="http://schemas.microsoft.com/office/drawing/2014/main" id="{C373E775-9330-9148-BA70-011DD37D6B0C}"/>
              </a:ext>
            </a:extLst>
          </p:cNvPr>
          <p:cNvPicPr>
            <a:picLocks noChangeAspect="1"/>
          </p:cNvPicPr>
          <p:nvPr/>
        </p:nvPicPr>
        <p:blipFill>
          <a:blip r:embed="rId6"/>
          <a:stretch>
            <a:fillRect/>
          </a:stretch>
        </p:blipFill>
        <p:spPr>
          <a:xfrm>
            <a:off x="434140" y="1371065"/>
            <a:ext cx="2107586" cy="2107586"/>
          </a:xfrm>
          <a:prstGeom prst="rect">
            <a:avLst/>
          </a:prstGeom>
        </p:spPr>
      </p:pic>
      <p:pic>
        <p:nvPicPr>
          <p:cNvPr id="21" name="Picture 20" descr="Timeline&#10;&#10;Description automatically generated">
            <a:extLst>
              <a:ext uri="{FF2B5EF4-FFF2-40B4-BE49-F238E27FC236}">
                <a16:creationId xmlns:a16="http://schemas.microsoft.com/office/drawing/2014/main" id="{A1AC097F-A058-3B48-8C2A-67CB985D1034}"/>
              </a:ext>
            </a:extLst>
          </p:cNvPr>
          <p:cNvPicPr>
            <a:picLocks noChangeAspect="1"/>
          </p:cNvPicPr>
          <p:nvPr/>
        </p:nvPicPr>
        <p:blipFill rotWithShape="1">
          <a:blip r:embed="rId7"/>
          <a:srcRect l="35210" t="1755" r="2639" b="78544"/>
          <a:stretch/>
        </p:blipFill>
        <p:spPr>
          <a:xfrm>
            <a:off x="6896652" y="1339533"/>
            <a:ext cx="4851290" cy="1041054"/>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32C64F1A-1A67-E542-90EC-FDC7F6A3EF58}"/>
              </a:ext>
            </a:extLst>
          </p:cNvPr>
          <p:cNvPicPr>
            <a:picLocks noChangeAspect="1"/>
          </p:cNvPicPr>
          <p:nvPr/>
        </p:nvPicPr>
        <p:blipFill>
          <a:blip r:embed="rId8"/>
          <a:stretch>
            <a:fillRect/>
          </a:stretch>
        </p:blipFill>
        <p:spPr>
          <a:xfrm>
            <a:off x="5686207" y="1535769"/>
            <a:ext cx="1636110" cy="1942881"/>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EA55673B-9BBE-F84C-A324-298C77E9F2D6}"/>
              </a:ext>
            </a:extLst>
          </p:cNvPr>
          <p:cNvPicPr>
            <a:picLocks noChangeAspect="1"/>
          </p:cNvPicPr>
          <p:nvPr/>
        </p:nvPicPr>
        <p:blipFill>
          <a:blip r:embed="rId9"/>
          <a:stretch>
            <a:fillRect/>
          </a:stretch>
        </p:blipFill>
        <p:spPr>
          <a:xfrm>
            <a:off x="7424667" y="3005938"/>
            <a:ext cx="3012563" cy="936337"/>
          </a:xfrm>
          <a:prstGeom prst="rect">
            <a:avLst/>
          </a:prstGeom>
        </p:spPr>
      </p:pic>
      <p:pic>
        <p:nvPicPr>
          <p:cNvPr id="24" name="Picture 23" descr="Graphical user interface, text&#10;&#10;Description automatically generated">
            <a:extLst>
              <a:ext uri="{FF2B5EF4-FFF2-40B4-BE49-F238E27FC236}">
                <a16:creationId xmlns:a16="http://schemas.microsoft.com/office/drawing/2014/main" id="{A1DB6610-264D-7946-9675-8B4BE0473F42}"/>
              </a:ext>
            </a:extLst>
          </p:cNvPr>
          <p:cNvPicPr>
            <a:picLocks noChangeAspect="1"/>
          </p:cNvPicPr>
          <p:nvPr/>
        </p:nvPicPr>
        <p:blipFill>
          <a:blip r:embed="rId10"/>
          <a:stretch>
            <a:fillRect/>
          </a:stretch>
        </p:blipFill>
        <p:spPr>
          <a:xfrm>
            <a:off x="8700395" y="4332380"/>
            <a:ext cx="3473669" cy="844216"/>
          </a:xfrm>
          <a:prstGeom prst="rect">
            <a:avLst/>
          </a:prstGeom>
        </p:spPr>
      </p:pic>
      <p:sp>
        <p:nvSpPr>
          <p:cNvPr id="7" name="Slide Number Placeholder 6">
            <a:extLst>
              <a:ext uri="{FF2B5EF4-FFF2-40B4-BE49-F238E27FC236}">
                <a16:creationId xmlns:a16="http://schemas.microsoft.com/office/drawing/2014/main" id="{52FB2B09-CA22-2547-90E2-CA7E6615D1DC}"/>
              </a:ext>
            </a:extLst>
          </p:cNvPr>
          <p:cNvSpPr>
            <a:spLocks noGrp="1"/>
          </p:cNvSpPr>
          <p:nvPr>
            <p:ph type="sldNum" sz="quarter" idx="12"/>
          </p:nvPr>
        </p:nvSpPr>
        <p:spPr/>
        <p:txBody>
          <a:bodyPr/>
          <a:lstStyle/>
          <a:p>
            <a:pPr algn="l"/>
            <a:fld id="{58122264-2950-1C43-8B70-2621C0A8DBA5}" type="slidenum">
              <a:rPr lang="en-US" smtClean="0"/>
              <a:pPr algn="l"/>
              <a:t>14</a:t>
            </a:fld>
            <a:endParaRPr lang="en-US" dirty="0"/>
          </a:p>
        </p:txBody>
      </p:sp>
    </p:spTree>
    <p:extLst>
      <p:ext uri="{BB962C8B-B14F-4D97-AF65-F5344CB8AC3E}">
        <p14:creationId xmlns:p14="http://schemas.microsoft.com/office/powerpoint/2010/main" val="87396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8CB9151-ADD8-9547-A8C2-8D4228CB26B8}"/>
              </a:ext>
            </a:extLst>
          </p:cNvPr>
          <p:cNvGrpSpPr/>
          <p:nvPr/>
        </p:nvGrpSpPr>
        <p:grpSpPr>
          <a:xfrm>
            <a:off x="4271110" y="1949818"/>
            <a:ext cx="5679877" cy="3581510"/>
            <a:chOff x="4306905" y="1559006"/>
            <a:chExt cx="6279370" cy="3959527"/>
          </a:xfrm>
        </p:grpSpPr>
        <p:pic>
          <p:nvPicPr>
            <p:cNvPr id="7" name="Picture 6" descr="Timeline&#10;&#10;Description automatically generated with medium confidence">
              <a:extLst>
                <a:ext uri="{FF2B5EF4-FFF2-40B4-BE49-F238E27FC236}">
                  <a16:creationId xmlns:a16="http://schemas.microsoft.com/office/drawing/2014/main" id="{DA49E9FD-8076-6048-8CD2-76552F4AD488}"/>
                </a:ext>
              </a:extLst>
            </p:cNvPr>
            <p:cNvPicPr>
              <a:picLocks noChangeAspect="1"/>
            </p:cNvPicPr>
            <p:nvPr/>
          </p:nvPicPr>
          <p:blipFill>
            <a:blip r:embed="rId5"/>
            <a:stretch>
              <a:fillRect/>
            </a:stretch>
          </p:blipFill>
          <p:spPr>
            <a:xfrm>
              <a:off x="4306905" y="1562595"/>
              <a:ext cx="3081007" cy="3955938"/>
            </a:xfrm>
            <a:prstGeom prst="rect">
              <a:avLst/>
            </a:prstGeom>
          </p:spPr>
        </p:pic>
        <p:pic>
          <p:nvPicPr>
            <p:cNvPr id="11" name="Picture 10" descr="Graphical user interface, application, logo, company name&#10;&#10;Description automatically generated">
              <a:extLst>
                <a:ext uri="{FF2B5EF4-FFF2-40B4-BE49-F238E27FC236}">
                  <a16:creationId xmlns:a16="http://schemas.microsoft.com/office/drawing/2014/main" id="{494CDC4E-053C-634E-901E-325CE06FEE2D}"/>
                </a:ext>
              </a:extLst>
            </p:cNvPr>
            <p:cNvPicPr>
              <a:picLocks noChangeAspect="1"/>
            </p:cNvPicPr>
            <p:nvPr/>
          </p:nvPicPr>
          <p:blipFill>
            <a:blip r:embed="rId6"/>
            <a:stretch>
              <a:fillRect/>
            </a:stretch>
          </p:blipFill>
          <p:spPr>
            <a:xfrm>
              <a:off x="7505268" y="1559006"/>
              <a:ext cx="3081007" cy="3945192"/>
            </a:xfrm>
            <a:prstGeom prst="rect">
              <a:avLst/>
            </a:prstGeom>
          </p:spPr>
        </p:pic>
      </p:grpSp>
      <p:pic>
        <p:nvPicPr>
          <p:cNvPr id="5" name="Picture 4">
            <a:extLst>
              <a:ext uri="{FF2B5EF4-FFF2-40B4-BE49-F238E27FC236}">
                <a16:creationId xmlns:a16="http://schemas.microsoft.com/office/drawing/2014/main" id="{00271018-45B5-F941-8A2D-2C1642CD7B2A}"/>
              </a:ext>
            </a:extLst>
          </p:cNvPr>
          <p:cNvPicPr>
            <a:picLocks noChangeAspect="1"/>
          </p:cNvPicPr>
          <p:nvPr/>
        </p:nvPicPr>
        <p:blipFill rotWithShape="1">
          <a:blip r:embed="rId7"/>
          <a:srcRect l="15766" r="10223"/>
          <a:stretch/>
        </p:blipFill>
        <p:spPr>
          <a:xfrm>
            <a:off x="434140" y="1419617"/>
            <a:ext cx="2194560" cy="2128301"/>
          </a:xfrm>
          <a:prstGeom prst="ellipse">
            <a:avLst/>
          </a:prstGeom>
        </p:spPr>
      </p:pic>
      <p:pic>
        <p:nvPicPr>
          <p:cNvPr id="8" name="Picture 7" descr="Icon&#10;&#10;Description automatically generated">
            <a:extLst>
              <a:ext uri="{FF2B5EF4-FFF2-40B4-BE49-F238E27FC236}">
                <a16:creationId xmlns:a16="http://schemas.microsoft.com/office/drawing/2014/main" id="{72271484-42E2-C445-96F8-F2D48027BC2C}"/>
              </a:ext>
            </a:extLst>
          </p:cNvPr>
          <p:cNvPicPr>
            <a:picLocks noChangeAspect="1"/>
          </p:cNvPicPr>
          <p:nvPr/>
        </p:nvPicPr>
        <p:blipFill>
          <a:blip r:embed="rId8"/>
          <a:stretch>
            <a:fillRect/>
          </a:stretch>
        </p:blipFill>
        <p:spPr>
          <a:xfrm>
            <a:off x="1251297" y="2921985"/>
            <a:ext cx="3210344" cy="3210344"/>
          </a:xfrm>
          <a:prstGeom prst="ellipse">
            <a:avLst/>
          </a:prstGeom>
        </p:spPr>
      </p:pic>
      <p:pic>
        <p:nvPicPr>
          <p:cNvPr id="10" name="Picture 9" descr="Logo&#10;&#10;Description automatically generated with medium confidence">
            <a:extLst>
              <a:ext uri="{FF2B5EF4-FFF2-40B4-BE49-F238E27FC236}">
                <a16:creationId xmlns:a16="http://schemas.microsoft.com/office/drawing/2014/main" id="{53C8DDFA-8B7E-7646-9269-EC55A0889BE0}"/>
              </a:ext>
            </a:extLst>
          </p:cNvPr>
          <p:cNvPicPr>
            <a:picLocks noChangeAspect="1"/>
          </p:cNvPicPr>
          <p:nvPr/>
        </p:nvPicPr>
        <p:blipFill>
          <a:blip r:embed="rId9"/>
          <a:stretch>
            <a:fillRect/>
          </a:stretch>
        </p:blipFill>
        <p:spPr>
          <a:xfrm>
            <a:off x="10077786" y="2658864"/>
            <a:ext cx="1936511" cy="2404550"/>
          </a:xfrm>
          <a:prstGeom prst="rect">
            <a:avLst/>
          </a:prstGeom>
        </p:spPr>
      </p:pic>
      <p:sp>
        <p:nvSpPr>
          <p:cNvPr id="9" name="Slide Number Placeholder 8">
            <a:extLst>
              <a:ext uri="{FF2B5EF4-FFF2-40B4-BE49-F238E27FC236}">
                <a16:creationId xmlns:a16="http://schemas.microsoft.com/office/drawing/2014/main" id="{C5AB404F-DD73-7145-8E40-E8DDEDE9C3EF}"/>
              </a:ext>
            </a:extLst>
          </p:cNvPr>
          <p:cNvSpPr>
            <a:spLocks noGrp="1"/>
          </p:cNvSpPr>
          <p:nvPr>
            <p:ph type="sldNum" sz="quarter" idx="12"/>
          </p:nvPr>
        </p:nvSpPr>
        <p:spPr/>
        <p:txBody>
          <a:bodyPr/>
          <a:lstStyle/>
          <a:p>
            <a:pPr algn="l"/>
            <a:fld id="{58122264-2950-1C43-8B70-2621C0A8DBA5}" type="slidenum">
              <a:rPr lang="en-US" smtClean="0"/>
              <a:pPr algn="l"/>
              <a:t>15</a:t>
            </a:fld>
            <a:endParaRPr lang="en-US" dirty="0"/>
          </a:p>
        </p:txBody>
      </p:sp>
    </p:spTree>
    <p:extLst>
      <p:ext uri="{BB962C8B-B14F-4D97-AF65-F5344CB8AC3E}">
        <p14:creationId xmlns:p14="http://schemas.microsoft.com/office/powerpoint/2010/main" val="168112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BDC2432-B54D-E04A-8013-B6CC9D047282}"/>
              </a:ext>
            </a:extLst>
          </p:cNvPr>
          <p:cNvPicPr>
            <a:picLocks noChangeAspect="1"/>
          </p:cNvPicPr>
          <p:nvPr/>
        </p:nvPicPr>
        <p:blipFill>
          <a:blip r:embed="rId4"/>
          <a:srcRect/>
          <a:stretch/>
        </p:blipFill>
        <p:spPr>
          <a:xfrm>
            <a:off x="172530" y="1268834"/>
            <a:ext cx="8662099" cy="1546267"/>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C040DF83-3F14-934E-A5AA-48EBC929771D}"/>
              </a:ext>
            </a:extLst>
          </p:cNvPr>
          <p:cNvPicPr>
            <a:picLocks noChangeAspect="1"/>
          </p:cNvPicPr>
          <p:nvPr/>
        </p:nvPicPr>
        <p:blipFill rotWithShape="1">
          <a:blip r:embed="rId5"/>
          <a:srcRect t="25341" b="11323"/>
          <a:stretch/>
        </p:blipFill>
        <p:spPr>
          <a:xfrm>
            <a:off x="172530" y="2816560"/>
            <a:ext cx="8662099" cy="382822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6"/>
          <a:srcRect l="-1491" t="-6176" r="-1083" b="6176"/>
          <a:stretch/>
        </p:blipFill>
        <p:spPr>
          <a:xfrm>
            <a:off x="8873371" y="5854119"/>
            <a:ext cx="3012563" cy="893416"/>
          </a:xfrm>
          <a:prstGeom prst="rect">
            <a:avLst/>
          </a:prstGeom>
        </p:spPr>
      </p:pic>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7E2B325-4FCD-6248-AEBC-CD6C8F423A07}"/>
              </a:ext>
            </a:extLst>
          </p:cNvPr>
          <p:cNvSpPr/>
          <p:nvPr/>
        </p:nvSpPr>
        <p:spPr>
          <a:xfrm>
            <a:off x="6950417" y="1414026"/>
            <a:ext cx="887072" cy="6752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5">
            <a:extLst>
              <a:ext uri="{FF2B5EF4-FFF2-40B4-BE49-F238E27FC236}">
                <a16:creationId xmlns:a16="http://schemas.microsoft.com/office/drawing/2014/main" id="{BD3F2C6C-4363-8D4A-A6AC-5822089B4802}"/>
              </a:ext>
            </a:extLst>
          </p:cNvPr>
          <p:cNvSpPr>
            <a:spLocks noGrp="1"/>
          </p:cNvSpPr>
          <p:nvPr>
            <p:ph idx="1"/>
          </p:nvPr>
        </p:nvSpPr>
        <p:spPr>
          <a:xfrm>
            <a:off x="9007029" y="2168316"/>
            <a:ext cx="2678785" cy="1414728"/>
          </a:xfrm>
        </p:spPr>
        <p:txBody>
          <a:bodyPr>
            <a:noAutofit/>
          </a:bodyPr>
          <a:lstStyle/>
          <a:p>
            <a:pPr marL="0" indent="0">
              <a:buNone/>
            </a:pPr>
            <a:r>
              <a:rPr lang="en-US" sz="2000" dirty="0"/>
              <a:t>Learn more by visiting our website.</a:t>
            </a:r>
          </a:p>
          <a:p>
            <a:pPr marL="0" indent="0">
              <a:buNone/>
            </a:pPr>
            <a:r>
              <a:rPr lang="en-US" sz="2000" u="sng" dirty="0" err="1">
                <a:solidFill>
                  <a:schemeClr val="accent5">
                    <a:lumMod val="75000"/>
                  </a:schemeClr>
                </a:solidFill>
              </a:rPr>
              <a:t>www.peerphysics.org</a:t>
            </a:r>
            <a:r>
              <a:rPr lang="en-US" sz="2000" u="sng" dirty="0">
                <a:solidFill>
                  <a:schemeClr val="accent5">
                    <a:lumMod val="75000"/>
                  </a:schemeClr>
                </a:solidFill>
              </a:rPr>
              <a:t>/w-resources/</a:t>
            </a:r>
          </a:p>
          <a:p>
            <a:endParaRPr lang="en-US" dirty="0"/>
          </a:p>
        </p:txBody>
      </p:sp>
      <p:pic>
        <p:nvPicPr>
          <p:cNvPr id="19" name="Picture 18">
            <a:extLst>
              <a:ext uri="{FF2B5EF4-FFF2-40B4-BE49-F238E27FC236}">
                <a16:creationId xmlns:a16="http://schemas.microsoft.com/office/drawing/2014/main" id="{E2E877B7-8FDB-864F-B3E6-6B48068545CA}"/>
              </a:ext>
            </a:extLst>
          </p:cNvPr>
          <p:cNvPicPr>
            <a:picLocks noChangeAspect="1"/>
          </p:cNvPicPr>
          <p:nvPr/>
        </p:nvPicPr>
        <p:blipFill>
          <a:blip r:embed="rId7"/>
          <a:srcRect/>
          <a:stretch/>
        </p:blipFill>
        <p:spPr>
          <a:xfrm>
            <a:off x="9227915" y="3685803"/>
            <a:ext cx="1905000" cy="1905000"/>
          </a:xfrm>
          <a:prstGeom prst="rect">
            <a:avLst/>
          </a:prstGeom>
        </p:spPr>
      </p:pic>
      <p:sp>
        <p:nvSpPr>
          <p:cNvPr id="6" name="Slide Number Placeholder 5">
            <a:extLst>
              <a:ext uri="{FF2B5EF4-FFF2-40B4-BE49-F238E27FC236}">
                <a16:creationId xmlns:a16="http://schemas.microsoft.com/office/drawing/2014/main" id="{F3060DB6-166F-4849-ACE5-610A91D4A618}"/>
              </a:ext>
            </a:extLst>
          </p:cNvPr>
          <p:cNvSpPr>
            <a:spLocks noGrp="1"/>
          </p:cNvSpPr>
          <p:nvPr>
            <p:ph type="sldNum" sz="quarter" idx="12"/>
          </p:nvPr>
        </p:nvSpPr>
        <p:spPr/>
        <p:txBody>
          <a:bodyPr/>
          <a:lstStyle/>
          <a:p>
            <a:pPr algn="l"/>
            <a:fld id="{58122264-2950-1C43-8B70-2621C0A8DBA5}" type="slidenum">
              <a:rPr lang="en-US" smtClean="0"/>
              <a:pPr algn="l"/>
              <a:t>16</a:t>
            </a:fld>
            <a:endParaRPr lang="en-US" dirty="0"/>
          </a:p>
        </p:txBody>
      </p:sp>
    </p:spTree>
    <p:extLst>
      <p:ext uri="{BB962C8B-B14F-4D97-AF65-F5344CB8AC3E}">
        <p14:creationId xmlns:p14="http://schemas.microsoft.com/office/powerpoint/2010/main" val="342075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imeline&#10;&#10;Description automatically generated">
            <a:extLst>
              <a:ext uri="{FF2B5EF4-FFF2-40B4-BE49-F238E27FC236}">
                <a16:creationId xmlns:a16="http://schemas.microsoft.com/office/drawing/2014/main" id="{5F34FEE2-D509-F848-8FCA-AC7D76395834}"/>
              </a:ext>
            </a:extLst>
          </p:cNvPr>
          <p:cNvPicPr>
            <a:picLocks noChangeAspect="1"/>
          </p:cNvPicPr>
          <p:nvPr/>
        </p:nvPicPr>
        <p:blipFill rotWithShape="1">
          <a:blip r:embed="rId3"/>
          <a:srcRect b="49808"/>
          <a:stretch/>
        </p:blipFill>
        <p:spPr>
          <a:xfrm>
            <a:off x="172530" y="1267377"/>
            <a:ext cx="8662099" cy="777562"/>
          </a:xfrm>
          <a:prstGeom prst="rect">
            <a:avLst/>
          </a:prstGeom>
        </p:spPr>
      </p:pic>
      <p:sp>
        <p:nvSpPr>
          <p:cNvPr id="20" name="Title 1">
            <a:extLst>
              <a:ext uri="{FF2B5EF4-FFF2-40B4-BE49-F238E27FC236}">
                <a16:creationId xmlns:a16="http://schemas.microsoft.com/office/drawing/2014/main" id="{4F77757D-9527-E64C-B94F-32D3BAA5363F}"/>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JOIN US FOR MORE</a:t>
            </a:r>
          </a:p>
        </p:txBody>
      </p:sp>
      <p:cxnSp>
        <p:nvCxnSpPr>
          <p:cNvPr id="24" name="Straight Connector 23">
            <a:extLst>
              <a:ext uri="{FF2B5EF4-FFF2-40B4-BE49-F238E27FC236}">
                <a16:creationId xmlns:a16="http://schemas.microsoft.com/office/drawing/2014/main" id="{48B2F714-C2AD-B242-8211-8DCECA0907DE}"/>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with medium confidence">
            <a:extLst>
              <a:ext uri="{FF2B5EF4-FFF2-40B4-BE49-F238E27FC236}">
                <a16:creationId xmlns:a16="http://schemas.microsoft.com/office/drawing/2014/main" id="{A36562C2-9AE0-2641-80F4-78715B91A909}"/>
              </a:ext>
            </a:extLst>
          </p:cNvPr>
          <p:cNvPicPr>
            <a:picLocks noChangeAspect="1"/>
          </p:cNvPicPr>
          <p:nvPr/>
        </p:nvPicPr>
        <p:blipFill>
          <a:blip r:embed="rId4"/>
          <a:stretch>
            <a:fillRect/>
          </a:stretch>
        </p:blipFill>
        <p:spPr>
          <a:xfrm>
            <a:off x="9452208" y="3985657"/>
            <a:ext cx="1936511" cy="2404550"/>
          </a:xfrm>
          <a:prstGeom prst="rect">
            <a:avLst/>
          </a:prstGeom>
        </p:spPr>
      </p:pic>
      <p:sp>
        <p:nvSpPr>
          <p:cNvPr id="30" name="Content Placeholder 5">
            <a:extLst>
              <a:ext uri="{FF2B5EF4-FFF2-40B4-BE49-F238E27FC236}">
                <a16:creationId xmlns:a16="http://schemas.microsoft.com/office/drawing/2014/main" id="{A414EDDB-7E4E-AA4F-BDCC-9617DCDDFA3D}"/>
              </a:ext>
            </a:extLst>
          </p:cNvPr>
          <p:cNvSpPr>
            <a:spLocks noGrp="1"/>
          </p:cNvSpPr>
          <p:nvPr>
            <p:ph idx="1"/>
          </p:nvPr>
        </p:nvSpPr>
        <p:spPr>
          <a:xfrm>
            <a:off x="9027300" y="2538596"/>
            <a:ext cx="2786328" cy="1120753"/>
          </a:xfrm>
        </p:spPr>
        <p:txBody>
          <a:bodyPr>
            <a:noAutofit/>
          </a:bodyPr>
          <a:lstStyle/>
          <a:p>
            <a:pPr marL="0" indent="0">
              <a:buNone/>
            </a:pPr>
            <a:r>
              <a:rPr lang="en-US" sz="2000" dirty="0"/>
              <a:t>Learn more by visiting our website.</a:t>
            </a:r>
          </a:p>
          <a:p>
            <a:pPr marL="0" indent="0">
              <a:buNone/>
            </a:pPr>
            <a:r>
              <a:rPr lang="en-US" sz="1600" u="sng" dirty="0">
                <a:solidFill>
                  <a:schemeClr val="accent5">
                    <a:lumMod val="75000"/>
                  </a:schemeClr>
                </a:solidFill>
              </a:rPr>
              <a:t>peerphysics.org/ opportunities</a:t>
            </a:r>
          </a:p>
          <a:p>
            <a:endParaRPr lang="en-US" sz="2000" dirty="0"/>
          </a:p>
        </p:txBody>
      </p:sp>
      <p:pic>
        <p:nvPicPr>
          <p:cNvPr id="17" name="Picture 16">
            <a:extLst>
              <a:ext uri="{FF2B5EF4-FFF2-40B4-BE49-F238E27FC236}">
                <a16:creationId xmlns:a16="http://schemas.microsoft.com/office/drawing/2014/main" id="{AE49581D-4100-1C45-B1F7-7BB2ED154B5B}"/>
              </a:ext>
            </a:extLst>
          </p:cNvPr>
          <p:cNvPicPr>
            <a:picLocks noChangeAspect="1"/>
          </p:cNvPicPr>
          <p:nvPr/>
        </p:nvPicPr>
        <p:blipFill rotWithShape="1">
          <a:blip r:embed="rId5"/>
          <a:srcRect t="1159" b="4854"/>
          <a:stretch/>
        </p:blipFill>
        <p:spPr>
          <a:xfrm>
            <a:off x="172530" y="2044938"/>
            <a:ext cx="8662099" cy="4688371"/>
          </a:xfrm>
          <a:prstGeom prst="rect">
            <a:avLst/>
          </a:prstGeom>
        </p:spPr>
      </p:pic>
      <p:sp>
        <p:nvSpPr>
          <p:cNvPr id="29" name="Oval 28">
            <a:extLst>
              <a:ext uri="{FF2B5EF4-FFF2-40B4-BE49-F238E27FC236}">
                <a16:creationId xmlns:a16="http://schemas.microsoft.com/office/drawing/2014/main" id="{8029D60C-3AE9-BC46-9451-E211CD1DAF48}"/>
              </a:ext>
            </a:extLst>
          </p:cNvPr>
          <p:cNvSpPr/>
          <p:nvPr/>
        </p:nvSpPr>
        <p:spPr>
          <a:xfrm>
            <a:off x="5269093" y="1448664"/>
            <a:ext cx="1175738" cy="6752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40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BDC2432-B54D-E04A-8013-B6CC9D047282}"/>
              </a:ext>
            </a:extLst>
          </p:cNvPr>
          <p:cNvPicPr>
            <a:picLocks noChangeAspect="1"/>
          </p:cNvPicPr>
          <p:nvPr/>
        </p:nvPicPr>
        <p:blipFill>
          <a:blip r:embed="rId4"/>
          <a:srcRect/>
          <a:stretch/>
        </p:blipFill>
        <p:spPr>
          <a:xfrm>
            <a:off x="172530" y="1268834"/>
            <a:ext cx="8662099" cy="1546267"/>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C040DF83-3F14-934E-A5AA-48EBC929771D}"/>
              </a:ext>
            </a:extLst>
          </p:cNvPr>
          <p:cNvPicPr>
            <a:picLocks noChangeAspect="1"/>
          </p:cNvPicPr>
          <p:nvPr/>
        </p:nvPicPr>
        <p:blipFill rotWithShape="1">
          <a:blip r:embed="rId5"/>
          <a:srcRect t="25341" b="11323"/>
          <a:stretch/>
        </p:blipFill>
        <p:spPr>
          <a:xfrm>
            <a:off x="172530" y="2816560"/>
            <a:ext cx="8662099" cy="382822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6"/>
          <a:srcRect l="-1491" t="-6176" r="-1083" b="6176"/>
          <a:stretch/>
        </p:blipFill>
        <p:spPr>
          <a:xfrm>
            <a:off x="8873371" y="5854119"/>
            <a:ext cx="3012563" cy="893416"/>
          </a:xfrm>
          <a:prstGeom prst="rect">
            <a:avLst/>
          </a:prstGeom>
        </p:spPr>
      </p:pic>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7E2B325-4FCD-6248-AEBC-CD6C8F423A07}"/>
              </a:ext>
            </a:extLst>
          </p:cNvPr>
          <p:cNvSpPr/>
          <p:nvPr/>
        </p:nvSpPr>
        <p:spPr>
          <a:xfrm>
            <a:off x="172530" y="5905800"/>
            <a:ext cx="1814440" cy="45774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low confidence">
            <a:extLst>
              <a:ext uri="{FF2B5EF4-FFF2-40B4-BE49-F238E27FC236}">
                <a16:creationId xmlns:a16="http://schemas.microsoft.com/office/drawing/2014/main" id="{3779031D-5109-984F-A882-B8825801039D}"/>
              </a:ext>
            </a:extLst>
          </p:cNvPr>
          <p:cNvPicPr>
            <a:picLocks noChangeAspect="1"/>
          </p:cNvPicPr>
          <p:nvPr/>
        </p:nvPicPr>
        <p:blipFill rotWithShape="1">
          <a:blip r:embed="rId7"/>
          <a:srcRect l="5100" r="3349" b="11486"/>
          <a:stretch/>
        </p:blipFill>
        <p:spPr>
          <a:xfrm>
            <a:off x="2502708" y="1036105"/>
            <a:ext cx="8867488" cy="5925124"/>
          </a:xfrm>
          <a:prstGeom prst="rect">
            <a:avLst/>
          </a:prstGeom>
          <a:ln w="28575">
            <a:solidFill>
              <a:schemeClr val="tx1"/>
            </a:solidFill>
          </a:ln>
        </p:spPr>
      </p:pic>
      <p:sp>
        <p:nvSpPr>
          <p:cNvPr id="12" name="Slide Number Placeholder 11">
            <a:extLst>
              <a:ext uri="{FF2B5EF4-FFF2-40B4-BE49-F238E27FC236}">
                <a16:creationId xmlns:a16="http://schemas.microsoft.com/office/drawing/2014/main" id="{A618F091-0DBF-6942-948E-5B9BA7C4B311}"/>
              </a:ext>
            </a:extLst>
          </p:cNvPr>
          <p:cNvSpPr>
            <a:spLocks noGrp="1"/>
          </p:cNvSpPr>
          <p:nvPr>
            <p:ph type="sldNum" sz="quarter" idx="12"/>
          </p:nvPr>
        </p:nvSpPr>
        <p:spPr/>
        <p:txBody>
          <a:bodyPr/>
          <a:lstStyle/>
          <a:p>
            <a:pPr algn="l"/>
            <a:fld id="{58122264-2950-1C43-8B70-2621C0A8DBA5}" type="slidenum">
              <a:rPr lang="en-US" smtClean="0"/>
              <a:pPr algn="l"/>
              <a:t>18</a:t>
            </a:fld>
            <a:endParaRPr lang="en-US" dirty="0"/>
          </a:p>
        </p:txBody>
      </p:sp>
      <p:sp>
        <p:nvSpPr>
          <p:cNvPr id="13" name="Oval 12">
            <a:extLst>
              <a:ext uri="{FF2B5EF4-FFF2-40B4-BE49-F238E27FC236}">
                <a16:creationId xmlns:a16="http://schemas.microsoft.com/office/drawing/2014/main" id="{0DE4C384-6426-A144-82CB-C8052D5E642F}"/>
              </a:ext>
            </a:extLst>
          </p:cNvPr>
          <p:cNvSpPr/>
          <p:nvPr/>
        </p:nvSpPr>
        <p:spPr>
          <a:xfrm>
            <a:off x="83913" y="3140518"/>
            <a:ext cx="1814440" cy="45774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2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BDC2432-B54D-E04A-8013-B6CC9D047282}"/>
              </a:ext>
            </a:extLst>
          </p:cNvPr>
          <p:cNvPicPr>
            <a:picLocks noChangeAspect="1"/>
          </p:cNvPicPr>
          <p:nvPr/>
        </p:nvPicPr>
        <p:blipFill>
          <a:blip r:embed="rId4"/>
          <a:srcRect/>
          <a:stretch/>
        </p:blipFill>
        <p:spPr>
          <a:xfrm>
            <a:off x="172530" y="1268834"/>
            <a:ext cx="8662099" cy="1546267"/>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C040DF83-3F14-934E-A5AA-48EBC929771D}"/>
              </a:ext>
            </a:extLst>
          </p:cNvPr>
          <p:cNvPicPr>
            <a:picLocks noChangeAspect="1"/>
          </p:cNvPicPr>
          <p:nvPr/>
        </p:nvPicPr>
        <p:blipFill rotWithShape="1">
          <a:blip r:embed="rId5"/>
          <a:srcRect t="25341" b="11323"/>
          <a:stretch/>
        </p:blipFill>
        <p:spPr>
          <a:xfrm>
            <a:off x="172530" y="2816560"/>
            <a:ext cx="8662099" cy="382822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6"/>
          <a:srcRect l="-1491" t="-6176" r="-1083" b="6176"/>
          <a:stretch/>
        </p:blipFill>
        <p:spPr>
          <a:xfrm>
            <a:off x="8873371" y="5854119"/>
            <a:ext cx="3012563" cy="893416"/>
          </a:xfrm>
          <a:prstGeom prst="rect">
            <a:avLst/>
          </a:prstGeom>
        </p:spPr>
      </p:pic>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7E2B325-4FCD-6248-AEBC-CD6C8F423A07}"/>
              </a:ext>
            </a:extLst>
          </p:cNvPr>
          <p:cNvSpPr/>
          <p:nvPr/>
        </p:nvSpPr>
        <p:spPr>
          <a:xfrm>
            <a:off x="6317673" y="2736318"/>
            <a:ext cx="2020109" cy="88516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A618F091-0DBF-6942-948E-5B9BA7C4B311}"/>
              </a:ext>
            </a:extLst>
          </p:cNvPr>
          <p:cNvSpPr>
            <a:spLocks noGrp="1"/>
          </p:cNvSpPr>
          <p:nvPr>
            <p:ph type="sldNum" sz="quarter" idx="12"/>
          </p:nvPr>
        </p:nvSpPr>
        <p:spPr/>
        <p:txBody>
          <a:bodyPr/>
          <a:lstStyle/>
          <a:p>
            <a:pPr algn="l"/>
            <a:fld id="{58122264-2950-1C43-8B70-2621C0A8DBA5}" type="slidenum">
              <a:rPr lang="en-US" smtClean="0"/>
              <a:pPr algn="l"/>
              <a:t>19</a:t>
            </a:fld>
            <a:endParaRPr lang="en-US" dirty="0"/>
          </a:p>
        </p:txBody>
      </p:sp>
    </p:spTree>
    <p:extLst>
      <p:ext uri="{BB962C8B-B14F-4D97-AF65-F5344CB8AC3E}">
        <p14:creationId xmlns:p14="http://schemas.microsoft.com/office/powerpoint/2010/main" val="609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Logo&#10;&#10;Description automatically generated">
            <a:extLst>
              <a:ext uri="{FF2B5EF4-FFF2-40B4-BE49-F238E27FC236}">
                <a16:creationId xmlns:a16="http://schemas.microsoft.com/office/drawing/2014/main" id="{8008BD85-6856-0645-9B0F-76912E82D5A5}"/>
              </a:ext>
            </a:extLst>
          </p:cNvPr>
          <p:cNvPicPr>
            <a:picLocks noChangeAspect="1"/>
          </p:cNvPicPr>
          <p:nvPr/>
        </p:nvPicPr>
        <p:blipFill>
          <a:blip r:embed="rId3"/>
          <a:stretch>
            <a:fillRect/>
          </a:stretch>
        </p:blipFill>
        <p:spPr>
          <a:xfrm>
            <a:off x="9007030" y="1801446"/>
            <a:ext cx="1838848" cy="2478182"/>
          </a:xfrm>
          <a:prstGeom prst="rect">
            <a:avLst/>
          </a:prstGeom>
        </p:spPr>
      </p:pic>
      <p:pic>
        <p:nvPicPr>
          <p:cNvPr id="36" name="Picture 35" descr="Logo&#10;&#10;Description automatically generated with medium confidence">
            <a:extLst>
              <a:ext uri="{FF2B5EF4-FFF2-40B4-BE49-F238E27FC236}">
                <a16:creationId xmlns:a16="http://schemas.microsoft.com/office/drawing/2014/main" id="{EAA1B371-E715-EA4B-874A-B7A2045E0362}"/>
              </a:ext>
            </a:extLst>
          </p:cNvPr>
          <p:cNvPicPr>
            <a:picLocks noChangeAspect="1"/>
          </p:cNvPicPr>
          <p:nvPr/>
        </p:nvPicPr>
        <p:blipFill>
          <a:blip r:embed="rId4"/>
          <a:stretch>
            <a:fillRect/>
          </a:stretch>
        </p:blipFill>
        <p:spPr>
          <a:xfrm>
            <a:off x="5017139" y="1649253"/>
            <a:ext cx="1936511" cy="240455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INTRODUCING PEER PHYSICS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5"/>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6"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4D17AA2-5A17-6A4F-BF0C-CFFC007AB3EC}"/>
              </a:ext>
            </a:extLst>
          </p:cNvPr>
          <p:cNvPicPr>
            <a:picLocks noChangeAspect="1"/>
          </p:cNvPicPr>
          <p:nvPr/>
        </p:nvPicPr>
        <p:blipFill>
          <a:blip r:embed="rId7"/>
          <a:stretch>
            <a:fillRect/>
          </a:stretch>
        </p:blipFill>
        <p:spPr>
          <a:xfrm>
            <a:off x="929707" y="3157104"/>
            <a:ext cx="2502606" cy="896699"/>
          </a:xfrm>
          <a:prstGeom prst="rect">
            <a:avLst/>
          </a:prstGeom>
        </p:spPr>
      </p:pic>
      <p:pic>
        <p:nvPicPr>
          <p:cNvPr id="20" name="Picture 19">
            <a:extLst>
              <a:ext uri="{FF2B5EF4-FFF2-40B4-BE49-F238E27FC236}">
                <a16:creationId xmlns:a16="http://schemas.microsoft.com/office/drawing/2014/main" id="{098DDEAA-6C24-E344-A268-80DFE227ADB9}"/>
              </a:ext>
            </a:extLst>
          </p:cNvPr>
          <p:cNvPicPr>
            <a:picLocks noChangeAspect="1"/>
          </p:cNvPicPr>
          <p:nvPr/>
        </p:nvPicPr>
        <p:blipFill>
          <a:blip r:embed="rId8"/>
          <a:stretch>
            <a:fillRect/>
          </a:stretch>
        </p:blipFill>
        <p:spPr>
          <a:xfrm>
            <a:off x="1259201" y="2038094"/>
            <a:ext cx="1843617" cy="1127951"/>
          </a:xfrm>
          <a:prstGeom prst="rect">
            <a:avLst/>
          </a:prstGeom>
        </p:spPr>
      </p:pic>
      <p:sp>
        <p:nvSpPr>
          <p:cNvPr id="28" name="TextBox 27">
            <a:extLst>
              <a:ext uri="{FF2B5EF4-FFF2-40B4-BE49-F238E27FC236}">
                <a16:creationId xmlns:a16="http://schemas.microsoft.com/office/drawing/2014/main" id="{D2D3FE23-77CC-0444-8CFA-927F052AB05E}"/>
              </a:ext>
            </a:extLst>
          </p:cNvPr>
          <p:cNvSpPr txBox="1"/>
          <p:nvPr/>
        </p:nvSpPr>
        <p:spPr>
          <a:xfrm>
            <a:off x="569013" y="4313772"/>
            <a:ext cx="3210061" cy="1200329"/>
          </a:xfrm>
          <a:prstGeom prst="rect">
            <a:avLst/>
          </a:prstGeom>
          <a:noFill/>
        </p:spPr>
        <p:txBody>
          <a:bodyPr wrap="square" rtlCol="0">
            <a:spAutoFit/>
          </a:bodyPr>
          <a:lstStyle/>
          <a:p>
            <a:pPr algn="ctr"/>
            <a:r>
              <a:rPr lang="en-US" sz="2400" dirty="0"/>
              <a:t>NGSS-Aligned </a:t>
            </a:r>
          </a:p>
          <a:p>
            <a:pPr algn="ctr"/>
            <a:r>
              <a:rPr lang="en-US" sz="2400" b="1" dirty="0"/>
              <a:t>Curricular Resources </a:t>
            </a:r>
            <a:r>
              <a:rPr lang="en-US" sz="2400" dirty="0"/>
              <a:t>for General Physics Courses</a:t>
            </a:r>
          </a:p>
        </p:txBody>
      </p:sp>
      <p:sp>
        <p:nvSpPr>
          <p:cNvPr id="29" name="TextBox 28">
            <a:extLst>
              <a:ext uri="{FF2B5EF4-FFF2-40B4-BE49-F238E27FC236}">
                <a16:creationId xmlns:a16="http://schemas.microsoft.com/office/drawing/2014/main" id="{F6A7C3F9-BA76-A040-8E07-7C955C2B120F}"/>
              </a:ext>
            </a:extLst>
          </p:cNvPr>
          <p:cNvSpPr txBox="1"/>
          <p:nvPr/>
        </p:nvSpPr>
        <p:spPr>
          <a:xfrm>
            <a:off x="4149910" y="4313772"/>
            <a:ext cx="3670970" cy="1200329"/>
          </a:xfrm>
          <a:prstGeom prst="rect">
            <a:avLst/>
          </a:prstGeom>
          <a:noFill/>
        </p:spPr>
        <p:txBody>
          <a:bodyPr wrap="square" rtlCol="0">
            <a:spAutoFit/>
          </a:bodyPr>
          <a:lstStyle/>
          <a:p>
            <a:pPr algn="ctr"/>
            <a:r>
              <a:rPr lang="en-US" sz="2400" dirty="0"/>
              <a:t>Targeted</a:t>
            </a:r>
          </a:p>
          <a:p>
            <a:pPr algn="ctr"/>
            <a:r>
              <a:rPr lang="en-US" sz="2400" b="1" dirty="0"/>
              <a:t>Professional Learning,</a:t>
            </a:r>
            <a:endParaRPr lang="en-US" sz="2400" dirty="0"/>
          </a:p>
          <a:p>
            <a:pPr algn="ctr"/>
            <a:r>
              <a:rPr lang="en-US" sz="2400" dirty="0"/>
              <a:t>Learning Labs, Coaching</a:t>
            </a:r>
          </a:p>
        </p:txBody>
      </p:sp>
      <p:sp>
        <p:nvSpPr>
          <p:cNvPr id="35" name="TextBox 34">
            <a:extLst>
              <a:ext uri="{FF2B5EF4-FFF2-40B4-BE49-F238E27FC236}">
                <a16:creationId xmlns:a16="http://schemas.microsoft.com/office/drawing/2014/main" id="{D72A3614-ABBB-ED4F-8D63-D52766E55135}"/>
              </a:ext>
            </a:extLst>
          </p:cNvPr>
          <p:cNvSpPr txBox="1"/>
          <p:nvPr/>
        </p:nvSpPr>
        <p:spPr>
          <a:xfrm>
            <a:off x="8105688" y="4364258"/>
            <a:ext cx="3599826" cy="1200329"/>
          </a:xfrm>
          <a:prstGeom prst="rect">
            <a:avLst/>
          </a:prstGeom>
          <a:noFill/>
        </p:spPr>
        <p:txBody>
          <a:bodyPr wrap="square" rtlCol="0">
            <a:spAutoFit/>
          </a:bodyPr>
          <a:lstStyle/>
          <a:p>
            <a:pPr algn="ctr"/>
            <a:r>
              <a:rPr lang="en-US" sz="2400" dirty="0"/>
              <a:t>Purposeful </a:t>
            </a:r>
            <a:r>
              <a:rPr lang="en-US" sz="2400" b="1" dirty="0"/>
              <a:t>Networking and Support</a:t>
            </a:r>
            <a:r>
              <a:rPr lang="en-US" sz="2400" dirty="0"/>
              <a:t> for Teachers, Schools, and Districts</a:t>
            </a:r>
          </a:p>
        </p:txBody>
      </p:sp>
      <p:sp>
        <p:nvSpPr>
          <p:cNvPr id="6" name="Slide Number Placeholder 5">
            <a:extLst>
              <a:ext uri="{FF2B5EF4-FFF2-40B4-BE49-F238E27FC236}">
                <a16:creationId xmlns:a16="http://schemas.microsoft.com/office/drawing/2014/main" id="{3C2CF531-3EA5-3248-86D0-EE2373BDE00F}"/>
              </a:ext>
            </a:extLst>
          </p:cNvPr>
          <p:cNvSpPr>
            <a:spLocks noGrp="1"/>
          </p:cNvSpPr>
          <p:nvPr>
            <p:ph type="sldNum" sz="quarter" idx="12"/>
          </p:nvPr>
        </p:nvSpPr>
        <p:spPr/>
        <p:txBody>
          <a:bodyPr/>
          <a:lstStyle/>
          <a:p>
            <a:pPr algn="l"/>
            <a:fld id="{58122264-2950-1C43-8B70-2621C0A8DBA5}" type="slidenum">
              <a:rPr lang="en-US" smtClean="0"/>
              <a:pPr algn="l"/>
              <a:t>2</a:t>
            </a:fld>
            <a:endParaRPr lang="en-US" dirty="0"/>
          </a:p>
        </p:txBody>
      </p:sp>
    </p:spTree>
    <p:extLst>
      <p:ext uri="{BB962C8B-B14F-4D97-AF65-F5344CB8AC3E}">
        <p14:creationId xmlns:p14="http://schemas.microsoft.com/office/powerpoint/2010/main" val="11296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BDC2432-B54D-E04A-8013-B6CC9D047282}"/>
              </a:ext>
            </a:extLst>
          </p:cNvPr>
          <p:cNvPicPr>
            <a:picLocks noChangeAspect="1"/>
          </p:cNvPicPr>
          <p:nvPr/>
        </p:nvPicPr>
        <p:blipFill>
          <a:blip r:embed="rId4"/>
          <a:srcRect/>
          <a:stretch/>
        </p:blipFill>
        <p:spPr>
          <a:xfrm>
            <a:off x="172530" y="1268834"/>
            <a:ext cx="8662099" cy="1546267"/>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C040DF83-3F14-934E-A5AA-48EBC929771D}"/>
              </a:ext>
            </a:extLst>
          </p:cNvPr>
          <p:cNvPicPr>
            <a:picLocks noChangeAspect="1"/>
          </p:cNvPicPr>
          <p:nvPr/>
        </p:nvPicPr>
        <p:blipFill rotWithShape="1">
          <a:blip r:embed="rId5"/>
          <a:srcRect t="25341" b="11323"/>
          <a:stretch/>
        </p:blipFill>
        <p:spPr>
          <a:xfrm>
            <a:off x="172530" y="2816560"/>
            <a:ext cx="8662099" cy="382822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6"/>
          <a:srcRect l="-1491" t="-6176" r="-1083" b="6176"/>
          <a:stretch/>
        </p:blipFill>
        <p:spPr>
          <a:xfrm>
            <a:off x="8873371" y="5854119"/>
            <a:ext cx="3012563" cy="893416"/>
          </a:xfrm>
          <a:prstGeom prst="rect">
            <a:avLst/>
          </a:prstGeom>
        </p:spPr>
      </p:pic>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7E2B325-4FCD-6248-AEBC-CD6C8F423A07}"/>
              </a:ext>
            </a:extLst>
          </p:cNvPr>
          <p:cNvSpPr/>
          <p:nvPr/>
        </p:nvSpPr>
        <p:spPr>
          <a:xfrm>
            <a:off x="2383715" y="4868130"/>
            <a:ext cx="4266465" cy="187940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A618F091-0DBF-6942-948E-5B9BA7C4B311}"/>
              </a:ext>
            </a:extLst>
          </p:cNvPr>
          <p:cNvSpPr>
            <a:spLocks noGrp="1"/>
          </p:cNvSpPr>
          <p:nvPr>
            <p:ph type="sldNum" sz="quarter" idx="12"/>
          </p:nvPr>
        </p:nvSpPr>
        <p:spPr/>
        <p:txBody>
          <a:bodyPr/>
          <a:lstStyle/>
          <a:p>
            <a:pPr algn="l"/>
            <a:fld id="{58122264-2950-1C43-8B70-2621C0A8DBA5}" type="slidenum">
              <a:rPr lang="en-US" smtClean="0"/>
              <a:pPr algn="l"/>
              <a:t>20</a:t>
            </a:fld>
            <a:endParaRPr lang="en-US" dirty="0"/>
          </a:p>
        </p:txBody>
      </p:sp>
      <p:sp>
        <p:nvSpPr>
          <p:cNvPr id="13" name="Oval 12">
            <a:extLst>
              <a:ext uri="{FF2B5EF4-FFF2-40B4-BE49-F238E27FC236}">
                <a16:creationId xmlns:a16="http://schemas.microsoft.com/office/drawing/2014/main" id="{0DE4C384-6426-A144-82CB-C8052D5E642F}"/>
              </a:ext>
            </a:extLst>
          </p:cNvPr>
          <p:cNvSpPr/>
          <p:nvPr/>
        </p:nvSpPr>
        <p:spPr>
          <a:xfrm>
            <a:off x="2036870" y="3429000"/>
            <a:ext cx="4613311" cy="45774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984B9C5-CD22-824C-94C6-11BD1B8E0274}"/>
              </a:ext>
            </a:extLst>
          </p:cNvPr>
          <p:cNvPicPr>
            <a:picLocks noChangeAspect="1"/>
          </p:cNvPicPr>
          <p:nvPr/>
        </p:nvPicPr>
        <p:blipFill>
          <a:blip r:embed="rId7"/>
          <a:srcRect/>
          <a:stretch/>
        </p:blipFill>
        <p:spPr>
          <a:xfrm>
            <a:off x="6680622" y="1951992"/>
            <a:ext cx="5293450" cy="3560447"/>
          </a:xfrm>
          <a:prstGeom prst="rect">
            <a:avLst/>
          </a:prstGeom>
        </p:spPr>
      </p:pic>
      <p:pic>
        <p:nvPicPr>
          <p:cNvPr id="15" name="Picture 14" descr="Timeline&#10;&#10;Description automatically generated with medium confidence">
            <a:extLst>
              <a:ext uri="{FF2B5EF4-FFF2-40B4-BE49-F238E27FC236}">
                <a16:creationId xmlns:a16="http://schemas.microsoft.com/office/drawing/2014/main" id="{B6CBC617-A536-EA42-9C52-B154DFF0EB1E}"/>
              </a:ext>
            </a:extLst>
          </p:cNvPr>
          <p:cNvPicPr>
            <a:picLocks noChangeAspect="1"/>
          </p:cNvPicPr>
          <p:nvPr/>
        </p:nvPicPr>
        <p:blipFill>
          <a:blip r:embed="rId8"/>
          <a:stretch>
            <a:fillRect/>
          </a:stretch>
        </p:blipFill>
        <p:spPr>
          <a:xfrm>
            <a:off x="8482875" y="1345561"/>
            <a:ext cx="3403059" cy="4369445"/>
          </a:xfrm>
          <a:prstGeom prst="rect">
            <a:avLst/>
          </a:prstGeom>
        </p:spPr>
      </p:pic>
    </p:spTree>
    <p:extLst>
      <p:ext uri="{BB962C8B-B14F-4D97-AF65-F5344CB8AC3E}">
        <p14:creationId xmlns:p14="http://schemas.microsoft.com/office/powerpoint/2010/main" val="13606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BDC2432-B54D-E04A-8013-B6CC9D047282}"/>
              </a:ext>
            </a:extLst>
          </p:cNvPr>
          <p:cNvPicPr>
            <a:picLocks noChangeAspect="1"/>
          </p:cNvPicPr>
          <p:nvPr/>
        </p:nvPicPr>
        <p:blipFill>
          <a:blip r:embed="rId4"/>
          <a:srcRect/>
          <a:stretch/>
        </p:blipFill>
        <p:spPr>
          <a:xfrm>
            <a:off x="172530" y="1268834"/>
            <a:ext cx="8662099" cy="1546267"/>
          </a:xfrm>
          <a:prstGeom prst="rect">
            <a:avLst/>
          </a:prstGeom>
        </p:spPr>
      </p:pic>
      <p:pic>
        <p:nvPicPr>
          <p:cNvPr id="11" name="Picture 10">
            <a:extLst>
              <a:ext uri="{FF2B5EF4-FFF2-40B4-BE49-F238E27FC236}">
                <a16:creationId xmlns:a16="http://schemas.microsoft.com/office/drawing/2014/main" id="{C040DF83-3F14-934E-A5AA-48EBC929771D}"/>
              </a:ext>
            </a:extLst>
          </p:cNvPr>
          <p:cNvPicPr>
            <a:picLocks noChangeAspect="1"/>
          </p:cNvPicPr>
          <p:nvPr/>
        </p:nvPicPr>
        <p:blipFill>
          <a:blip r:embed="rId5"/>
          <a:srcRect t="5591" b="5591"/>
          <a:stretch/>
        </p:blipFill>
        <p:spPr>
          <a:xfrm>
            <a:off x="172530" y="2785028"/>
            <a:ext cx="8662099" cy="3828220"/>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6"/>
          <a:srcRect l="-1491" t="-6176" r="-1083" b="6176"/>
          <a:stretch/>
        </p:blipFill>
        <p:spPr>
          <a:xfrm>
            <a:off x="8873371" y="5854119"/>
            <a:ext cx="3012563" cy="893416"/>
          </a:xfrm>
          <a:prstGeom prst="rect">
            <a:avLst/>
          </a:prstGeom>
        </p:spPr>
      </p:pic>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2B08C1E-C7AB-C040-8A10-C7A82127E8C0}"/>
              </a:ext>
            </a:extLst>
          </p:cNvPr>
          <p:cNvSpPr/>
          <p:nvPr/>
        </p:nvSpPr>
        <p:spPr>
          <a:xfrm>
            <a:off x="2691150" y="3110524"/>
            <a:ext cx="1143978" cy="3479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D41607C-D521-9442-A87F-5CC07E075AD6}"/>
              </a:ext>
            </a:extLst>
          </p:cNvPr>
          <p:cNvPicPr>
            <a:picLocks noChangeAspect="1"/>
          </p:cNvPicPr>
          <p:nvPr/>
        </p:nvPicPr>
        <p:blipFill rotWithShape="1">
          <a:blip r:embed="rId7"/>
          <a:srcRect t="3299" b="3810"/>
          <a:stretch/>
        </p:blipFill>
        <p:spPr>
          <a:xfrm>
            <a:off x="6801153" y="946245"/>
            <a:ext cx="4655279" cy="5631806"/>
          </a:xfrm>
          <a:prstGeom prst="rect">
            <a:avLst/>
          </a:prstGeom>
          <a:ln w="28575">
            <a:solidFill>
              <a:schemeClr val="tx1"/>
            </a:solidFill>
          </a:ln>
        </p:spPr>
      </p:pic>
      <p:sp>
        <p:nvSpPr>
          <p:cNvPr id="20" name="Oval 19">
            <a:extLst>
              <a:ext uri="{FF2B5EF4-FFF2-40B4-BE49-F238E27FC236}">
                <a16:creationId xmlns:a16="http://schemas.microsoft.com/office/drawing/2014/main" id="{2220AAA5-B4E0-174C-B60C-163E63E969E2}"/>
              </a:ext>
            </a:extLst>
          </p:cNvPr>
          <p:cNvSpPr/>
          <p:nvPr/>
        </p:nvSpPr>
        <p:spPr>
          <a:xfrm>
            <a:off x="2691149" y="3588162"/>
            <a:ext cx="1630127" cy="3479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1F78B1D-A708-8C4C-9158-894E1C495CC3}"/>
              </a:ext>
            </a:extLst>
          </p:cNvPr>
          <p:cNvPicPr>
            <a:picLocks noChangeAspect="1"/>
          </p:cNvPicPr>
          <p:nvPr/>
        </p:nvPicPr>
        <p:blipFill>
          <a:blip r:embed="rId8"/>
          <a:srcRect t="3401" b="3401"/>
          <a:stretch/>
        </p:blipFill>
        <p:spPr>
          <a:xfrm>
            <a:off x="7148577" y="1142990"/>
            <a:ext cx="4655279" cy="5631806"/>
          </a:xfrm>
          <a:prstGeom prst="rect">
            <a:avLst/>
          </a:prstGeom>
          <a:ln w="28575">
            <a:solidFill>
              <a:schemeClr val="tx1"/>
            </a:solidFill>
          </a:ln>
        </p:spPr>
      </p:pic>
      <p:sp>
        <p:nvSpPr>
          <p:cNvPr id="22" name="Oval 21">
            <a:extLst>
              <a:ext uri="{FF2B5EF4-FFF2-40B4-BE49-F238E27FC236}">
                <a16:creationId xmlns:a16="http://schemas.microsoft.com/office/drawing/2014/main" id="{B42956A5-3122-694B-BE18-290243669FFF}"/>
              </a:ext>
            </a:extLst>
          </p:cNvPr>
          <p:cNvSpPr/>
          <p:nvPr/>
        </p:nvSpPr>
        <p:spPr>
          <a:xfrm>
            <a:off x="2652407" y="3752461"/>
            <a:ext cx="1630127" cy="3479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0C897F0-90D9-9F43-B724-0A074913BC53}"/>
              </a:ext>
            </a:extLst>
          </p:cNvPr>
          <p:cNvPicPr>
            <a:picLocks noChangeAspect="1"/>
          </p:cNvPicPr>
          <p:nvPr/>
        </p:nvPicPr>
        <p:blipFill>
          <a:blip r:embed="rId9"/>
          <a:srcRect t="3679" b="3679"/>
          <a:stretch/>
        </p:blipFill>
        <p:spPr>
          <a:xfrm>
            <a:off x="7488397" y="1398776"/>
            <a:ext cx="4655279" cy="5631806"/>
          </a:xfrm>
          <a:prstGeom prst="rect">
            <a:avLst/>
          </a:prstGeom>
          <a:ln w="28575">
            <a:solidFill>
              <a:schemeClr val="tx1"/>
            </a:solidFill>
          </a:ln>
        </p:spPr>
      </p:pic>
      <p:sp>
        <p:nvSpPr>
          <p:cNvPr id="24" name="Oval 23">
            <a:extLst>
              <a:ext uri="{FF2B5EF4-FFF2-40B4-BE49-F238E27FC236}">
                <a16:creationId xmlns:a16="http://schemas.microsoft.com/office/drawing/2014/main" id="{51942FFA-CD85-6541-93C7-188CA6420BBA}"/>
              </a:ext>
            </a:extLst>
          </p:cNvPr>
          <p:cNvSpPr/>
          <p:nvPr/>
        </p:nvSpPr>
        <p:spPr>
          <a:xfrm>
            <a:off x="2234272" y="4331523"/>
            <a:ext cx="3738823" cy="8304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2583CBDF-42D9-AF4D-9FD0-3CAA6525A9BA}"/>
              </a:ext>
            </a:extLst>
          </p:cNvPr>
          <p:cNvSpPr>
            <a:spLocks noGrp="1"/>
          </p:cNvSpPr>
          <p:nvPr>
            <p:ph type="sldNum" sz="quarter" idx="12"/>
          </p:nvPr>
        </p:nvSpPr>
        <p:spPr/>
        <p:txBody>
          <a:bodyPr/>
          <a:lstStyle/>
          <a:p>
            <a:pPr algn="l"/>
            <a:fld id="{58122264-2950-1C43-8B70-2621C0A8DBA5}" type="slidenum">
              <a:rPr lang="en-US" smtClean="0"/>
              <a:pPr algn="l"/>
              <a:t>21</a:t>
            </a:fld>
            <a:endParaRPr lang="en-US" dirty="0"/>
          </a:p>
        </p:txBody>
      </p:sp>
      <p:pic>
        <p:nvPicPr>
          <p:cNvPr id="4" name="Picture 3" descr="Graphical user interface&#10;&#10;Description automatically generated">
            <a:extLst>
              <a:ext uri="{FF2B5EF4-FFF2-40B4-BE49-F238E27FC236}">
                <a16:creationId xmlns:a16="http://schemas.microsoft.com/office/drawing/2014/main" id="{F3FA985E-22EF-484D-AA0B-FBD7CF054C63}"/>
              </a:ext>
            </a:extLst>
          </p:cNvPr>
          <p:cNvPicPr>
            <a:picLocks noChangeAspect="1"/>
          </p:cNvPicPr>
          <p:nvPr/>
        </p:nvPicPr>
        <p:blipFill rotWithShape="1">
          <a:blip r:embed="rId10"/>
          <a:srcRect l="10495" t="24524" r="26040" b="20628"/>
          <a:stretch/>
        </p:blipFill>
        <p:spPr>
          <a:xfrm>
            <a:off x="6218907" y="3444833"/>
            <a:ext cx="5800563" cy="3133218"/>
          </a:xfrm>
          <a:prstGeom prst="rect">
            <a:avLst/>
          </a:prstGeom>
        </p:spPr>
      </p:pic>
    </p:spTree>
    <p:extLst>
      <p:ext uri="{BB962C8B-B14F-4D97-AF65-F5344CB8AC3E}">
        <p14:creationId xmlns:p14="http://schemas.microsoft.com/office/powerpoint/2010/main" val="377655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xit" presetSubtype="0" fill="hold" grpId="1"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xit" presetSubtype="0" fill="hold" grpId="1"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xit" presetSubtype="0" fill="hold" grpId="1" nodeType="with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animBg="1"/>
      <p:bldP spid="20" grpId="1" animBg="1"/>
      <p:bldP spid="22" grpId="0" animBg="1"/>
      <p:bldP spid="22" grpId="1"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0" y="1450062"/>
            <a:ext cx="10515600" cy="4351338"/>
          </a:xfrm>
        </p:spPr>
        <p:txBody>
          <a:bodyPr>
            <a:normAutofit/>
          </a:bodyPr>
          <a:lstStyle/>
          <a:p>
            <a:r>
              <a:rPr lang="en-US" dirty="0"/>
              <a:t>Words</a:t>
            </a:r>
          </a:p>
          <a:p>
            <a:endParaRPr lang="en-US" dirty="0"/>
          </a:p>
          <a:p>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D73E54-1B53-2B4A-B042-96CD6495D845}"/>
              </a:ext>
            </a:extLst>
          </p:cNvPr>
          <p:cNvPicPr>
            <a:picLocks noChangeAspect="1"/>
          </p:cNvPicPr>
          <p:nvPr/>
        </p:nvPicPr>
        <p:blipFill>
          <a:blip r:embed="rId5"/>
          <a:srcRect/>
          <a:stretch/>
        </p:blipFill>
        <p:spPr>
          <a:xfrm>
            <a:off x="506186" y="1290813"/>
            <a:ext cx="8278609" cy="5568306"/>
          </a:xfrm>
          <a:prstGeom prst="rect">
            <a:avLst/>
          </a:prstGeom>
        </p:spPr>
      </p:pic>
      <p:sp>
        <p:nvSpPr>
          <p:cNvPr id="8" name="Slide Number Placeholder 7">
            <a:extLst>
              <a:ext uri="{FF2B5EF4-FFF2-40B4-BE49-F238E27FC236}">
                <a16:creationId xmlns:a16="http://schemas.microsoft.com/office/drawing/2014/main" id="{58B635BB-9FF2-0E42-B6CB-A4BECD3E9190}"/>
              </a:ext>
            </a:extLst>
          </p:cNvPr>
          <p:cNvSpPr>
            <a:spLocks noGrp="1"/>
          </p:cNvSpPr>
          <p:nvPr>
            <p:ph type="sldNum" sz="quarter" idx="12"/>
          </p:nvPr>
        </p:nvSpPr>
        <p:spPr/>
        <p:txBody>
          <a:bodyPr/>
          <a:lstStyle/>
          <a:p>
            <a:pPr algn="l"/>
            <a:fld id="{58122264-2950-1C43-8B70-2621C0A8DBA5}" type="slidenum">
              <a:rPr lang="en-US" smtClean="0"/>
              <a:pPr algn="l"/>
              <a:t>22</a:t>
            </a:fld>
            <a:endParaRPr lang="en-US" dirty="0"/>
          </a:p>
        </p:txBody>
      </p:sp>
    </p:spTree>
    <p:extLst>
      <p:ext uri="{BB962C8B-B14F-4D97-AF65-F5344CB8AC3E}">
        <p14:creationId xmlns:p14="http://schemas.microsoft.com/office/powerpoint/2010/main" val="1085402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873371" y="1564529"/>
            <a:ext cx="3129290" cy="4061884"/>
          </a:xfrm>
          <a:solidFill>
            <a:srgbClr val="DEB67F"/>
          </a:solidFill>
        </p:spPr>
        <p:txBody>
          <a:bodyPr>
            <a:normAutofit/>
          </a:bodyPr>
          <a:lstStyle/>
          <a:p>
            <a:pPr marL="0" indent="0">
              <a:buNone/>
            </a:pPr>
            <a:r>
              <a:rPr lang="en-US" sz="2400" b="1" dirty="0"/>
              <a:t>TEACHER’S GUIDE</a:t>
            </a:r>
          </a:p>
          <a:p>
            <a:r>
              <a:rPr lang="en-US" sz="2400" dirty="0"/>
              <a:t>Chapter Overview</a:t>
            </a:r>
          </a:p>
          <a:p>
            <a:r>
              <a:rPr lang="en-US" sz="2400" dirty="0"/>
              <a:t>Common student preconceptions</a:t>
            </a:r>
          </a:p>
          <a:p>
            <a:r>
              <a:rPr lang="en-US" sz="2400" dirty="0"/>
              <a:t>Materials</a:t>
            </a:r>
          </a:p>
          <a:p>
            <a:r>
              <a:rPr lang="en-US" sz="2400" dirty="0"/>
              <a:t>Activity overviews</a:t>
            </a:r>
          </a:p>
          <a:p>
            <a:r>
              <a:rPr lang="en-US" sz="2400" dirty="0"/>
              <a:t>Activity preparation</a:t>
            </a:r>
          </a:p>
          <a:p>
            <a:r>
              <a:rPr lang="en-US" sz="2400" dirty="0"/>
              <a:t>Facilitation moves</a:t>
            </a:r>
          </a:p>
          <a:p>
            <a:r>
              <a:rPr lang="en-US" sz="2400" dirty="0"/>
              <a:t>Consensus ideas</a:t>
            </a:r>
          </a:p>
          <a:p>
            <a:endParaRPr lang="en-US" sz="2400" dirty="0"/>
          </a:p>
          <a:p>
            <a:endParaRPr lang="en-US" sz="2400"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D73E54-1B53-2B4A-B042-96CD6495D845}"/>
              </a:ext>
            </a:extLst>
          </p:cNvPr>
          <p:cNvPicPr>
            <a:picLocks noChangeAspect="1"/>
          </p:cNvPicPr>
          <p:nvPr/>
        </p:nvPicPr>
        <p:blipFill>
          <a:blip r:embed="rId5"/>
          <a:srcRect/>
          <a:stretch/>
        </p:blipFill>
        <p:spPr>
          <a:xfrm>
            <a:off x="506186" y="1289694"/>
            <a:ext cx="8278609" cy="5568306"/>
          </a:xfrm>
          <a:prstGeom prst="rect">
            <a:avLst/>
          </a:prstGeom>
        </p:spPr>
      </p:pic>
      <p:sp>
        <p:nvSpPr>
          <p:cNvPr id="10" name="Oval 9">
            <a:extLst>
              <a:ext uri="{FF2B5EF4-FFF2-40B4-BE49-F238E27FC236}">
                <a16:creationId xmlns:a16="http://schemas.microsoft.com/office/drawing/2014/main" id="{BE837A72-2441-F44A-97F3-FDCFC6054FA6}"/>
              </a:ext>
            </a:extLst>
          </p:cNvPr>
          <p:cNvSpPr/>
          <p:nvPr/>
        </p:nvSpPr>
        <p:spPr>
          <a:xfrm>
            <a:off x="506186" y="4301011"/>
            <a:ext cx="1842876" cy="198943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AA5F5E0D-0B91-ED49-853A-AB0EF2A4DF7F}"/>
              </a:ext>
            </a:extLst>
          </p:cNvPr>
          <p:cNvSpPr>
            <a:spLocks noGrp="1"/>
          </p:cNvSpPr>
          <p:nvPr>
            <p:ph type="sldNum" sz="quarter" idx="12"/>
          </p:nvPr>
        </p:nvSpPr>
        <p:spPr/>
        <p:txBody>
          <a:bodyPr/>
          <a:lstStyle/>
          <a:p>
            <a:pPr algn="l"/>
            <a:fld id="{58122264-2950-1C43-8B70-2621C0A8DBA5}" type="slidenum">
              <a:rPr lang="en-US" smtClean="0"/>
              <a:pPr algn="l"/>
              <a:t>23</a:t>
            </a:fld>
            <a:endParaRPr lang="en-US" dirty="0"/>
          </a:p>
        </p:txBody>
      </p:sp>
    </p:spTree>
    <p:extLst>
      <p:ext uri="{BB962C8B-B14F-4D97-AF65-F5344CB8AC3E}">
        <p14:creationId xmlns:p14="http://schemas.microsoft.com/office/powerpoint/2010/main" val="39131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873371" y="1564529"/>
            <a:ext cx="3129290" cy="4061884"/>
          </a:xfrm>
          <a:solidFill>
            <a:srgbClr val="DEB67F"/>
          </a:solidFill>
        </p:spPr>
        <p:txBody>
          <a:bodyPr>
            <a:normAutofit/>
          </a:bodyPr>
          <a:lstStyle/>
          <a:p>
            <a:pPr marL="0" indent="0">
              <a:buNone/>
            </a:pPr>
            <a:r>
              <a:rPr lang="en-US" sz="2400" b="1" dirty="0"/>
              <a:t>PRE CHAPTER INVESTIGATION</a:t>
            </a:r>
          </a:p>
          <a:p>
            <a:r>
              <a:rPr lang="en-US" sz="2400" dirty="0"/>
              <a:t>Phenomenon overview (for teachers)</a:t>
            </a:r>
          </a:p>
          <a:p>
            <a:r>
              <a:rPr lang="en-US" sz="2400" dirty="0"/>
              <a:t>Launching readings, videos, and questions</a:t>
            </a:r>
          </a:p>
          <a:p>
            <a:endParaRPr lang="en-US" sz="2400" dirty="0"/>
          </a:p>
          <a:p>
            <a:endParaRPr lang="en-US" sz="2400"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D73E54-1B53-2B4A-B042-96CD6495D845}"/>
              </a:ext>
            </a:extLst>
          </p:cNvPr>
          <p:cNvPicPr>
            <a:picLocks noChangeAspect="1"/>
          </p:cNvPicPr>
          <p:nvPr/>
        </p:nvPicPr>
        <p:blipFill>
          <a:blip r:embed="rId5"/>
          <a:srcRect/>
          <a:stretch/>
        </p:blipFill>
        <p:spPr>
          <a:xfrm>
            <a:off x="506186" y="1289694"/>
            <a:ext cx="8278609" cy="5568306"/>
          </a:xfrm>
          <a:prstGeom prst="rect">
            <a:avLst/>
          </a:prstGeom>
        </p:spPr>
      </p:pic>
      <p:sp>
        <p:nvSpPr>
          <p:cNvPr id="10" name="Oval 9">
            <a:extLst>
              <a:ext uri="{FF2B5EF4-FFF2-40B4-BE49-F238E27FC236}">
                <a16:creationId xmlns:a16="http://schemas.microsoft.com/office/drawing/2014/main" id="{BE837A72-2441-F44A-97F3-FDCFC6054FA6}"/>
              </a:ext>
            </a:extLst>
          </p:cNvPr>
          <p:cNvSpPr/>
          <p:nvPr/>
        </p:nvSpPr>
        <p:spPr>
          <a:xfrm>
            <a:off x="506186" y="3142197"/>
            <a:ext cx="1842876" cy="117755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FAF536B6-279C-154C-A346-77C062408B81}"/>
              </a:ext>
            </a:extLst>
          </p:cNvPr>
          <p:cNvSpPr>
            <a:spLocks noGrp="1"/>
          </p:cNvSpPr>
          <p:nvPr>
            <p:ph type="sldNum" sz="quarter" idx="12"/>
          </p:nvPr>
        </p:nvSpPr>
        <p:spPr/>
        <p:txBody>
          <a:bodyPr/>
          <a:lstStyle/>
          <a:p>
            <a:pPr algn="l"/>
            <a:fld id="{58122264-2950-1C43-8B70-2621C0A8DBA5}" type="slidenum">
              <a:rPr lang="en-US" smtClean="0"/>
              <a:pPr algn="l"/>
              <a:t>24</a:t>
            </a:fld>
            <a:endParaRPr lang="en-US" dirty="0"/>
          </a:p>
        </p:txBody>
      </p:sp>
    </p:spTree>
    <p:extLst>
      <p:ext uri="{BB962C8B-B14F-4D97-AF65-F5344CB8AC3E}">
        <p14:creationId xmlns:p14="http://schemas.microsoft.com/office/powerpoint/2010/main" val="412145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873371" y="1564529"/>
            <a:ext cx="3129290" cy="4061884"/>
          </a:xfrm>
          <a:solidFill>
            <a:srgbClr val="DEB67F"/>
          </a:solidFill>
        </p:spPr>
        <p:txBody>
          <a:bodyPr>
            <a:noAutofit/>
          </a:bodyPr>
          <a:lstStyle/>
          <a:p>
            <a:pPr marL="0" indent="0">
              <a:buNone/>
            </a:pPr>
            <a:r>
              <a:rPr lang="en-US" sz="2400" b="1" dirty="0"/>
              <a:t>CHAPTER ACTIVITIES</a:t>
            </a:r>
          </a:p>
          <a:p>
            <a:r>
              <a:rPr lang="en-US" sz="2000" dirty="0"/>
              <a:t>Activity investigation</a:t>
            </a:r>
          </a:p>
          <a:p>
            <a:pPr marL="0" indent="0">
              <a:buNone/>
            </a:pPr>
            <a:endParaRPr lang="en-US" sz="2000" dirty="0"/>
          </a:p>
          <a:p>
            <a:endParaRPr lang="en-US" sz="2000" dirty="0"/>
          </a:p>
          <a:p>
            <a:pPr marL="0" indent="0">
              <a:buNone/>
            </a:pPr>
            <a:endParaRPr lang="en-US" sz="2000" dirty="0"/>
          </a:p>
          <a:p>
            <a:pPr>
              <a:spcBef>
                <a:spcPts val="4000"/>
              </a:spcBef>
            </a:pPr>
            <a:r>
              <a:rPr lang="en-US" sz="2000" dirty="0"/>
              <a:t>Mathematical model building</a:t>
            </a:r>
          </a:p>
          <a:p>
            <a:r>
              <a:rPr lang="en-US" sz="2000" dirty="0"/>
              <a:t>Application of physics principles to the phenomenon</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D73E54-1B53-2B4A-B042-96CD6495D845}"/>
              </a:ext>
            </a:extLst>
          </p:cNvPr>
          <p:cNvPicPr>
            <a:picLocks noChangeAspect="1"/>
          </p:cNvPicPr>
          <p:nvPr/>
        </p:nvPicPr>
        <p:blipFill>
          <a:blip r:embed="rId5"/>
          <a:srcRect/>
          <a:stretch/>
        </p:blipFill>
        <p:spPr>
          <a:xfrm>
            <a:off x="506186" y="1289694"/>
            <a:ext cx="8278609" cy="5568306"/>
          </a:xfrm>
          <a:prstGeom prst="rect">
            <a:avLst/>
          </a:prstGeom>
        </p:spPr>
      </p:pic>
      <p:sp>
        <p:nvSpPr>
          <p:cNvPr id="3" name="Rounded Rectangle 2">
            <a:extLst>
              <a:ext uri="{FF2B5EF4-FFF2-40B4-BE49-F238E27FC236}">
                <a16:creationId xmlns:a16="http://schemas.microsoft.com/office/drawing/2014/main" id="{7DA29930-256A-5543-826D-4D6071F2FE59}"/>
              </a:ext>
            </a:extLst>
          </p:cNvPr>
          <p:cNvSpPr/>
          <p:nvPr/>
        </p:nvSpPr>
        <p:spPr>
          <a:xfrm>
            <a:off x="2402078" y="2459421"/>
            <a:ext cx="4508938" cy="4335515"/>
          </a:xfrm>
          <a:prstGeom prst="roundRect">
            <a:avLst>
              <a:gd name="adj" fmla="val 7381"/>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20CFA7-F3A5-684A-AF7E-A0330DD3F47E}"/>
              </a:ext>
            </a:extLst>
          </p:cNvPr>
          <p:cNvPicPr>
            <a:picLocks noChangeAspect="1"/>
          </p:cNvPicPr>
          <p:nvPr/>
        </p:nvPicPr>
        <p:blipFill>
          <a:blip r:embed="rId6"/>
          <a:srcRect/>
          <a:stretch/>
        </p:blipFill>
        <p:spPr>
          <a:xfrm>
            <a:off x="9105186" y="2358045"/>
            <a:ext cx="2686152" cy="1572381"/>
          </a:xfrm>
          <a:prstGeom prst="rect">
            <a:avLst/>
          </a:prstGeom>
        </p:spPr>
      </p:pic>
      <p:sp>
        <p:nvSpPr>
          <p:cNvPr id="19" name="Title 1">
            <a:extLst>
              <a:ext uri="{FF2B5EF4-FFF2-40B4-BE49-F238E27FC236}">
                <a16:creationId xmlns:a16="http://schemas.microsoft.com/office/drawing/2014/main" id="{55D146E5-B605-9943-8D54-01DFCDC4D0A4}"/>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sp>
        <p:nvSpPr>
          <p:cNvPr id="8" name="Slide Number Placeholder 7">
            <a:extLst>
              <a:ext uri="{FF2B5EF4-FFF2-40B4-BE49-F238E27FC236}">
                <a16:creationId xmlns:a16="http://schemas.microsoft.com/office/drawing/2014/main" id="{44E386EA-B32B-7D40-90C4-EF88A968F49D}"/>
              </a:ext>
            </a:extLst>
          </p:cNvPr>
          <p:cNvSpPr>
            <a:spLocks noGrp="1"/>
          </p:cNvSpPr>
          <p:nvPr>
            <p:ph type="sldNum" sz="quarter" idx="12"/>
          </p:nvPr>
        </p:nvSpPr>
        <p:spPr/>
        <p:txBody>
          <a:bodyPr/>
          <a:lstStyle/>
          <a:p>
            <a:pPr algn="l"/>
            <a:fld id="{58122264-2950-1C43-8B70-2621C0A8DBA5}" type="slidenum">
              <a:rPr lang="en-US" smtClean="0"/>
              <a:pPr algn="l"/>
              <a:t>25</a:t>
            </a:fld>
            <a:endParaRPr lang="en-US" dirty="0"/>
          </a:p>
        </p:txBody>
      </p:sp>
    </p:spTree>
    <p:extLst>
      <p:ext uri="{BB962C8B-B14F-4D97-AF65-F5344CB8AC3E}">
        <p14:creationId xmlns:p14="http://schemas.microsoft.com/office/powerpoint/2010/main" val="23874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873371" y="1564529"/>
            <a:ext cx="3129290" cy="4061884"/>
          </a:xfrm>
          <a:solidFill>
            <a:srgbClr val="DEB67F"/>
          </a:solidFill>
        </p:spPr>
        <p:txBody>
          <a:bodyPr>
            <a:normAutofit/>
          </a:bodyPr>
          <a:lstStyle/>
          <a:p>
            <a:pPr marL="0" indent="0">
              <a:buNone/>
            </a:pPr>
            <a:r>
              <a:rPr lang="en-US" sz="2400" b="1" dirty="0"/>
              <a:t>SUMMATIVE ASSESSMENTS AND PROJECTS</a:t>
            </a:r>
          </a:p>
          <a:p>
            <a:r>
              <a:rPr lang="en-US" sz="2400" dirty="0"/>
              <a:t>Phenomenon project and writing prompt</a:t>
            </a:r>
          </a:p>
          <a:p>
            <a:r>
              <a:rPr lang="en-US" sz="2400" dirty="0"/>
              <a:t>3D Assessment</a:t>
            </a:r>
          </a:p>
          <a:p>
            <a:r>
              <a:rPr lang="en-US" sz="2400" dirty="0"/>
              <a:t>Assessment bank</a:t>
            </a:r>
          </a:p>
          <a:p>
            <a:r>
              <a:rPr lang="en-US" sz="2400" dirty="0"/>
              <a:t>Engineering design challenge</a:t>
            </a:r>
          </a:p>
          <a:p>
            <a:endParaRPr lang="en-US" sz="2400" dirty="0"/>
          </a:p>
          <a:p>
            <a:endParaRPr lang="en-US" sz="2400"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D73E54-1B53-2B4A-B042-96CD6495D845}"/>
              </a:ext>
            </a:extLst>
          </p:cNvPr>
          <p:cNvPicPr>
            <a:picLocks noChangeAspect="1"/>
          </p:cNvPicPr>
          <p:nvPr/>
        </p:nvPicPr>
        <p:blipFill>
          <a:blip r:embed="rId5"/>
          <a:srcRect/>
          <a:stretch/>
        </p:blipFill>
        <p:spPr>
          <a:xfrm>
            <a:off x="506186" y="1289694"/>
            <a:ext cx="8278609" cy="5568306"/>
          </a:xfrm>
          <a:prstGeom prst="rect">
            <a:avLst/>
          </a:prstGeom>
        </p:spPr>
      </p:pic>
      <p:sp>
        <p:nvSpPr>
          <p:cNvPr id="10" name="Oval 9">
            <a:extLst>
              <a:ext uri="{FF2B5EF4-FFF2-40B4-BE49-F238E27FC236}">
                <a16:creationId xmlns:a16="http://schemas.microsoft.com/office/drawing/2014/main" id="{BE837A72-2441-F44A-97F3-FDCFC6054FA6}"/>
              </a:ext>
            </a:extLst>
          </p:cNvPr>
          <p:cNvSpPr/>
          <p:nvPr/>
        </p:nvSpPr>
        <p:spPr>
          <a:xfrm>
            <a:off x="6941919" y="3028202"/>
            <a:ext cx="1842876" cy="254010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CE47C1A6-2209-E54B-984F-8EEFA42B12A9}"/>
              </a:ext>
            </a:extLst>
          </p:cNvPr>
          <p:cNvSpPr>
            <a:spLocks noGrp="1"/>
          </p:cNvSpPr>
          <p:nvPr>
            <p:ph type="sldNum" sz="quarter" idx="12"/>
          </p:nvPr>
        </p:nvSpPr>
        <p:spPr/>
        <p:txBody>
          <a:bodyPr/>
          <a:lstStyle/>
          <a:p>
            <a:pPr algn="l"/>
            <a:fld id="{58122264-2950-1C43-8B70-2621C0A8DBA5}" type="slidenum">
              <a:rPr lang="en-US" smtClean="0"/>
              <a:pPr algn="l"/>
              <a:t>26</a:t>
            </a:fld>
            <a:endParaRPr lang="en-US" dirty="0"/>
          </a:p>
        </p:txBody>
      </p:sp>
    </p:spTree>
    <p:extLst>
      <p:ext uri="{BB962C8B-B14F-4D97-AF65-F5344CB8AC3E}">
        <p14:creationId xmlns:p14="http://schemas.microsoft.com/office/powerpoint/2010/main" val="18070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CHAPTER W – WAVES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F207F08C-818B-5F4A-BF4F-ACC7730FCAA0}"/>
              </a:ext>
            </a:extLst>
          </p:cNvPr>
          <p:cNvPicPr>
            <a:picLocks noChangeAspect="1"/>
          </p:cNvPicPr>
          <p:nvPr/>
        </p:nvPicPr>
        <p:blipFill rotWithShape="1">
          <a:blip r:embed="rId5"/>
          <a:srcRect t="18086"/>
          <a:stretch/>
        </p:blipFill>
        <p:spPr>
          <a:xfrm>
            <a:off x="4912327" y="1303063"/>
            <a:ext cx="6489700" cy="4716502"/>
          </a:xfrm>
          <a:prstGeom prst="rect">
            <a:avLst/>
          </a:prstGeom>
        </p:spPr>
      </p:pic>
      <p:pic>
        <p:nvPicPr>
          <p:cNvPr id="10" name="Picture 9" descr="A group of people sitting in a circle&#10;&#10;Description automatically generated with low confidence">
            <a:extLst>
              <a:ext uri="{FF2B5EF4-FFF2-40B4-BE49-F238E27FC236}">
                <a16:creationId xmlns:a16="http://schemas.microsoft.com/office/drawing/2014/main" id="{44032E85-7168-D746-B892-044C9AACEDC5}"/>
              </a:ext>
            </a:extLst>
          </p:cNvPr>
          <p:cNvPicPr>
            <a:picLocks noChangeAspect="1"/>
          </p:cNvPicPr>
          <p:nvPr/>
        </p:nvPicPr>
        <p:blipFill rotWithShape="1">
          <a:blip r:embed="rId6"/>
          <a:srcRect t="8452"/>
          <a:stretch/>
        </p:blipFill>
        <p:spPr>
          <a:xfrm>
            <a:off x="1244809" y="1326031"/>
            <a:ext cx="3342957" cy="4608518"/>
          </a:xfrm>
          <a:prstGeom prst="rect">
            <a:avLst/>
          </a:prstGeom>
        </p:spPr>
      </p:pic>
      <p:sp>
        <p:nvSpPr>
          <p:cNvPr id="7" name="Slide Number Placeholder 6">
            <a:extLst>
              <a:ext uri="{FF2B5EF4-FFF2-40B4-BE49-F238E27FC236}">
                <a16:creationId xmlns:a16="http://schemas.microsoft.com/office/drawing/2014/main" id="{E3580D3D-C467-FB4D-B281-E38DD329AB9A}"/>
              </a:ext>
            </a:extLst>
          </p:cNvPr>
          <p:cNvSpPr>
            <a:spLocks noGrp="1"/>
          </p:cNvSpPr>
          <p:nvPr>
            <p:ph type="sldNum" sz="quarter" idx="12"/>
          </p:nvPr>
        </p:nvSpPr>
        <p:spPr/>
        <p:txBody>
          <a:bodyPr/>
          <a:lstStyle/>
          <a:p>
            <a:pPr algn="l"/>
            <a:fld id="{58122264-2950-1C43-8B70-2621C0A8DBA5}" type="slidenum">
              <a:rPr lang="en-US" smtClean="0"/>
              <a:pPr algn="l"/>
              <a:t>27</a:t>
            </a:fld>
            <a:endParaRPr lang="en-US" dirty="0"/>
          </a:p>
        </p:txBody>
      </p:sp>
    </p:spTree>
    <p:extLst>
      <p:ext uri="{BB962C8B-B14F-4D97-AF65-F5344CB8AC3E}">
        <p14:creationId xmlns:p14="http://schemas.microsoft.com/office/powerpoint/2010/main" val="1600104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8A1DB-F274-CF45-80AD-016C5BCD203D}"/>
              </a:ext>
            </a:extLst>
          </p:cNvPr>
          <p:cNvPicPr>
            <a:picLocks noChangeAspect="1"/>
          </p:cNvPicPr>
          <p:nvPr/>
        </p:nvPicPr>
        <p:blipFill>
          <a:blip r:embed="rId3"/>
          <a:srcRect/>
          <a:stretch/>
        </p:blipFill>
        <p:spPr>
          <a:xfrm>
            <a:off x="172530" y="1259196"/>
            <a:ext cx="8685663" cy="4249033"/>
          </a:xfrm>
          <a:prstGeom prst="rect">
            <a:avLst/>
          </a:prstGeom>
        </p:spPr>
      </p:pic>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LEARN MORE AND JOIN US!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4"/>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A4B9039-4498-8C40-9523-76A641138F06}"/>
              </a:ext>
            </a:extLst>
          </p:cNvPr>
          <p:cNvSpPr/>
          <p:nvPr/>
        </p:nvSpPr>
        <p:spPr>
          <a:xfrm>
            <a:off x="7817527" y="1389675"/>
            <a:ext cx="1071609" cy="6752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5">
            <a:extLst>
              <a:ext uri="{FF2B5EF4-FFF2-40B4-BE49-F238E27FC236}">
                <a16:creationId xmlns:a16="http://schemas.microsoft.com/office/drawing/2014/main" id="{048A3FC2-0E4E-0841-9370-5F11EA81EA5B}"/>
              </a:ext>
            </a:extLst>
          </p:cNvPr>
          <p:cNvSpPr>
            <a:spLocks noGrp="1"/>
          </p:cNvSpPr>
          <p:nvPr>
            <p:ph idx="1"/>
          </p:nvPr>
        </p:nvSpPr>
        <p:spPr>
          <a:xfrm>
            <a:off x="9007030" y="1490396"/>
            <a:ext cx="2346770" cy="1120753"/>
          </a:xfrm>
        </p:spPr>
        <p:txBody>
          <a:bodyPr>
            <a:normAutofit fontScale="70000" lnSpcReduction="20000"/>
          </a:bodyPr>
          <a:lstStyle/>
          <a:p>
            <a:pPr marL="0" indent="0">
              <a:buNone/>
            </a:pPr>
            <a:r>
              <a:rPr lang="en-US" sz="2900" dirty="0"/>
              <a:t>Learn more by visiting our website.</a:t>
            </a:r>
          </a:p>
          <a:p>
            <a:pPr marL="0" indent="0">
              <a:buNone/>
            </a:pPr>
            <a:r>
              <a:rPr lang="en-US" sz="2400" u="sng" dirty="0">
                <a:solidFill>
                  <a:schemeClr val="accent5">
                    <a:lumMod val="75000"/>
                  </a:schemeClr>
                </a:solidFill>
              </a:rPr>
              <a:t>peerphysics.org/contact</a:t>
            </a:r>
          </a:p>
          <a:p>
            <a:endParaRPr lang="en-US" dirty="0"/>
          </a:p>
        </p:txBody>
      </p:sp>
      <p:sp>
        <p:nvSpPr>
          <p:cNvPr id="20" name="Content Placeholder 5">
            <a:extLst>
              <a:ext uri="{FF2B5EF4-FFF2-40B4-BE49-F238E27FC236}">
                <a16:creationId xmlns:a16="http://schemas.microsoft.com/office/drawing/2014/main" id="{64406B9C-4609-1A43-90F5-ED2B80B2D52C}"/>
              </a:ext>
            </a:extLst>
          </p:cNvPr>
          <p:cNvSpPr txBox="1">
            <a:spLocks/>
          </p:cNvSpPr>
          <p:nvPr/>
        </p:nvSpPr>
        <p:spPr>
          <a:xfrm>
            <a:off x="9007030" y="2751080"/>
            <a:ext cx="2878904" cy="1120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Font typeface="Arial" panose="020B0604020202020204" pitchFamily="34" charset="0"/>
              <a:buNone/>
            </a:pPr>
            <a:r>
              <a:rPr lang="en-US" sz="2000" dirty="0"/>
              <a:t>Join our mailing list to be the first to know about opportunities and newly released materials.</a:t>
            </a:r>
          </a:p>
        </p:txBody>
      </p:sp>
      <p:pic>
        <p:nvPicPr>
          <p:cNvPr id="8" name="Picture 7" descr="Qr code&#10;&#10;Description automatically generated">
            <a:extLst>
              <a:ext uri="{FF2B5EF4-FFF2-40B4-BE49-F238E27FC236}">
                <a16:creationId xmlns:a16="http://schemas.microsoft.com/office/drawing/2014/main" id="{6F84C928-48EB-5E46-8BBB-5434767AA8C4}"/>
              </a:ext>
            </a:extLst>
          </p:cNvPr>
          <p:cNvPicPr>
            <a:picLocks noChangeAspect="1"/>
          </p:cNvPicPr>
          <p:nvPr/>
        </p:nvPicPr>
        <p:blipFill>
          <a:blip r:embed="rId6"/>
          <a:stretch>
            <a:fillRect/>
          </a:stretch>
        </p:blipFill>
        <p:spPr>
          <a:xfrm>
            <a:off x="9227915" y="3685803"/>
            <a:ext cx="1905000" cy="190500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E48A86AD-389A-CF45-A4A6-449C97B9DA4F}"/>
              </a:ext>
            </a:extLst>
          </p:cNvPr>
          <p:cNvPicPr>
            <a:picLocks noChangeAspect="1"/>
          </p:cNvPicPr>
          <p:nvPr/>
        </p:nvPicPr>
        <p:blipFill rotWithShape="1">
          <a:blip r:embed="rId7"/>
          <a:srcRect l="5231" t="8379" r="5936" b="2805"/>
          <a:stretch/>
        </p:blipFill>
        <p:spPr>
          <a:xfrm>
            <a:off x="1063854" y="5225723"/>
            <a:ext cx="914568" cy="9144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B4F604D-9CF2-9847-B3C1-EE39AB65C765}"/>
              </a:ext>
            </a:extLst>
          </p:cNvPr>
          <p:cNvPicPr>
            <a:picLocks noChangeAspect="1"/>
          </p:cNvPicPr>
          <p:nvPr/>
        </p:nvPicPr>
        <p:blipFill>
          <a:blip r:embed="rId8"/>
          <a:stretch>
            <a:fillRect/>
          </a:stretch>
        </p:blipFill>
        <p:spPr>
          <a:xfrm>
            <a:off x="5228122" y="5225723"/>
            <a:ext cx="868680" cy="868680"/>
          </a:xfrm>
          <a:prstGeom prst="rect">
            <a:avLst/>
          </a:prstGeom>
        </p:spPr>
      </p:pic>
      <p:sp>
        <p:nvSpPr>
          <p:cNvPr id="11" name="TextBox 10">
            <a:extLst>
              <a:ext uri="{FF2B5EF4-FFF2-40B4-BE49-F238E27FC236}">
                <a16:creationId xmlns:a16="http://schemas.microsoft.com/office/drawing/2014/main" id="{1EE0D272-9F9D-CD4F-8D16-543B90A4E03B}"/>
              </a:ext>
            </a:extLst>
          </p:cNvPr>
          <p:cNvSpPr txBox="1"/>
          <p:nvPr/>
        </p:nvSpPr>
        <p:spPr>
          <a:xfrm>
            <a:off x="6065057" y="5405924"/>
            <a:ext cx="2030236" cy="553998"/>
          </a:xfrm>
          <a:prstGeom prst="rect">
            <a:avLst/>
          </a:prstGeom>
          <a:noFill/>
        </p:spPr>
        <p:txBody>
          <a:bodyPr wrap="none" rtlCol="0">
            <a:spAutoFit/>
          </a:bodyPr>
          <a:lstStyle/>
          <a:p>
            <a:r>
              <a:rPr lang="en-US" sz="3000" dirty="0"/>
              <a:t>@PEERphys</a:t>
            </a:r>
          </a:p>
        </p:txBody>
      </p:sp>
      <p:sp>
        <p:nvSpPr>
          <p:cNvPr id="12" name="TextBox 11">
            <a:extLst>
              <a:ext uri="{FF2B5EF4-FFF2-40B4-BE49-F238E27FC236}">
                <a16:creationId xmlns:a16="http://schemas.microsoft.com/office/drawing/2014/main" id="{EA01051C-DA69-4340-840D-72CBE8B93361}"/>
              </a:ext>
            </a:extLst>
          </p:cNvPr>
          <p:cNvSpPr txBox="1"/>
          <p:nvPr/>
        </p:nvSpPr>
        <p:spPr>
          <a:xfrm>
            <a:off x="1978422" y="5370597"/>
            <a:ext cx="2366866" cy="553998"/>
          </a:xfrm>
          <a:prstGeom prst="rect">
            <a:avLst/>
          </a:prstGeom>
          <a:noFill/>
        </p:spPr>
        <p:txBody>
          <a:bodyPr wrap="none" rtlCol="0">
            <a:spAutoFit/>
          </a:bodyPr>
          <a:lstStyle/>
          <a:p>
            <a:r>
              <a:rPr lang="en-US" sz="3000" dirty="0"/>
              <a:t>@peerphysics</a:t>
            </a:r>
          </a:p>
        </p:txBody>
      </p:sp>
    </p:spTree>
    <p:extLst>
      <p:ext uri="{BB962C8B-B14F-4D97-AF65-F5344CB8AC3E}">
        <p14:creationId xmlns:p14="http://schemas.microsoft.com/office/powerpoint/2010/main" val="1115751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10;&#10;Description automatically generated with medium confidence">
            <a:extLst>
              <a:ext uri="{FF2B5EF4-FFF2-40B4-BE49-F238E27FC236}">
                <a16:creationId xmlns:a16="http://schemas.microsoft.com/office/drawing/2014/main" id="{A36562C2-9AE0-2641-80F4-78715B91A909}"/>
              </a:ext>
            </a:extLst>
          </p:cNvPr>
          <p:cNvPicPr>
            <a:picLocks noChangeAspect="1"/>
          </p:cNvPicPr>
          <p:nvPr/>
        </p:nvPicPr>
        <p:blipFill>
          <a:blip r:embed="rId3"/>
          <a:stretch>
            <a:fillRect/>
          </a:stretch>
        </p:blipFill>
        <p:spPr>
          <a:xfrm>
            <a:off x="1009115" y="1568767"/>
            <a:ext cx="1936511" cy="2404550"/>
          </a:xfrm>
          <a:prstGeom prst="rect">
            <a:avLst/>
          </a:prstGeom>
        </p:spPr>
      </p:pic>
      <p:sp>
        <p:nvSpPr>
          <p:cNvPr id="20" name="Title 1">
            <a:extLst>
              <a:ext uri="{FF2B5EF4-FFF2-40B4-BE49-F238E27FC236}">
                <a16:creationId xmlns:a16="http://schemas.microsoft.com/office/drawing/2014/main" id="{4F77757D-9527-E64C-B94F-32D3BAA5363F}"/>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JOIN US FOR MORE</a:t>
            </a:r>
          </a:p>
        </p:txBody>
      </p:sp>
      <p:cxnSp>
        <p:nvCxnSpPr>
          <p:cNvPr id="24" name="Straight Connector 23">
            <a:extLst>
              <a:ext uri="{FF2B5EF4-FFF2-40B4-BE49-F238E27FC236}">
                <a16:creationId xmlns:a16="http://schemas.microsoft.com/office/drawing/2014/main" id="{48B2F714-C2AD-B242-8211-8DCECA0907DE}"/>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with medium confidence">
            <a:extLst>
              <a:ext uri="{FF2B5EF4-FFF2-40B4-BE49-F238E27FC236}">
                <a16:creationId xmlns:a16="http://schemas.microsoft.com/office/drawing/2014/main" id="{4289B954-A513-704E-A74E-624796DBFFC6}"/>
              </a:ext>
            </a:extLst>
          </p:cNvPr>
          <p:cNvPicPr>
            <a:picLocks noChangeAspect="1"/>
          </p:cNvPicPr>
          <p:nvPr/>
        </p:nvPicPr>
        <p:blipFill rotWithShape="1">
          <a:blip r:embed="rId4"/>
          <a:srcRect l="21539"/>
          <a:stretch/>
        </p:blipFill>
        <p:spPr>
          <a:xfrm>
            <a:off x="4071443" y="1287968"/>
            <a:ext cx="5500354" cy="1651000"/>
          </a:xfrm>
          <a:prstGeom prst="rect">
            <a:avLst/>
          </a:prstGeom>
        </p:spPr>
      </p:pic>
      <p:pic>
        <p:nvPicPr>
          <p:cNvPr id="5" name="Picture 4" descr="Text&#10;&#10;Description automatically generated">
            <a:extLst>
              <a:ext uri="{FF2B5EF4-FFF2-40B4-BE49-F238E27FC236}">
                <a16:creationId xmlns:a16="http://schemas.microsoft.com/office/drawing/2014/main" id="{589401C5-A00D-D14A-B7E7-D2A7F7DF520B}"/>
              </a:ext>
            </a:extLst>
          </p:cNvPr>
          <p:cNvPicPr>
            <a:picLocks noChangeAspect="1"/>
          </p:cNvPicPr>
          <p:nvPr/>
        </p:nvPicPr>
        <p:blipFill>
          <a:blip r:embed="rId5"/>
          <a:stretch>
            <a:fillRect/>
          </a:stretch>
        </p:blipFill>
        <p:spPr>
          <a:xfrm>
            <a:off x="4677103" y="4506097"/>
            <a:ext cx="3906253" cy="914400"/>
          </a:xfrm>
          <a:prstGeom prst="rect">
            <a:avLst/>
          </a:prstGeom>
        </p:spPr>
      </p:pic>
      <p:pic>
        <p:nvPicPr>
          <p:cNvPr id="9" name="Picture 8" descr="Text, logo&#10;&#10;Description automatically generated">
            <a:extLst>
              <a:ext uri="{FF2B5EF4-FFF2-40B4-BE49-F238E27FC236}">
                <a16:creationId xmlns:a16="http://schemas.microsoft.com/office/drawing/2014/main" id="{E1E9EE85-2D60-414D-9904-4FA3AE8688CA}"/>
              </a:ext>
            </a:extLst>
          </p:cNvPr>
          <p:cNvPicPr>
            <a:picLocks noChangeAspect="1"/>
          </p:cNvPicPr>
          <p:nvPr/>
        </p:nvPicPr>
        <p:blipFill>
          <a:blip r:embed="rId6"/>
          <a:stretch>
            <a:fillRect/>
          </a:stretch>
        </p:blipFill>
        <p:spPr>
          <a:xfrm>
            <a:off x="4677103" y="2526137"/>
            <a:ext cx="3898230" cy="914400"/>
          </a:xfrm>
          <a:prstGeom prst="rect">
            <a:avLst/>
          </a:prstGeom>
        </p:spPr>
      </p:pic>
      <p:pic>
        <p:nvPicPr>
          <p:cNvPr id="12" name="Picture 11" descr="Text&#10;&#10;Description automatically generated">
            <a:extLst>
              <a:ext uri="{FF2B5EF4-FFF2-40B4-BE49-F238E27FC236}">
                <a16:creationId xmlns:a16="http://schemas.microsoft.com/office/drawing/2014/main" id="{D466C536-AC33-BF48-8116-B846D20810CF}"/>
              </a:ext>
            </a:extLst>
          </p:cNvPr>
          <p:cNvPicPr>
            <a:picLocks noChangeAspect="1"/>
          </p:cNvPicPr>
          <p:nvPr/>
        </p:nvPicPr>
        <p:blipFill>
          <a:blip r:embed="rId7"/>
          <a:stretch>
            <a:fillRect/>
          </a:stretch>
        </p:blipFill>
        <p:spPr>
          <a:xfrm>
            <a:off x="4677103" y="3516117"/>
            <a:ext cx="3906252" cy="914400"/>
          </a:xfrm>
          <a:prstGeom prst="rect">
            <a:avLst/>
          </a:prstGeom>
        </p:spPr>
      </p:pic>
      <p:pic>
        <p:nvPicPr>
          <p:cNvPr id="26" name="Picture 25">
            <a:extLst>
              <a:ext uri="{FF2B5EF4-FFF2-40B4-BE49-F238E27FC236}">
                <a16:creationId xmlns:a16="http://schemas.microsoft.com/office/drawing/2014/main" id="{627BFC14-54A8-A94E-9239-BEFBFF7BCEEB}"/>
              </a:ext>
            </a:extLst>
          </p:cNvPr>
          <p:cNvPicPr>
            <a:picLocks noChangeAspect="1"/>
          </p:cNvPicPr>
          <p:nvPr/>
        </p:nvPicPr>
        <p:blipFill>
          <a:blip r:embed="rId8"/>
          <a:srcRect t="2591" b="2591"/>
          <a:stretch/>
        </p:blipFill>
        <p:spPr>
          <a:xfrm>
            <a:off x="378372" y="5664194"/>
            <a:ext cx="11179629" cy="914394"/>
          </a:xfrm>
          <a:prstGeom prst="rect">
            <a:avLst/>
          </a:prstGeom>
        </p:spPr>
      </p:pic>
      <p:sp>
        <p:nvSpPr>
          <p:cNvPr id="29" name="Oval 28">
            <a:extLst>
              <a:ext uri="{FF2B5EF4-FFF2-40B4-BE49-F238E27FC236}">
                <a16:creationId xmlns:a16="http://schemas.microsoft.com/office/drawing/2014/main" id="{8029D60C-3AE9-BC46-9451-E211CD1DAF48}"/>
              </a:ext>
            </a:extLst>
          </p:cNvPr>
          <p:cNvSpPr/>
          <p:nvPr/>
        </p:nvSpPr>
        <p:spPr>
          <a:xfrm>
            <a:off x="7407617" y="5870399"/>
            <a:ext cx="1175738" cy="6752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A414EDDB-7E4E-AA4F-BDCC-9617DCDDFA3D}"/>
              </a:ext>
            </a:extLst>
          </p:cNvPr>
          <p:cNvSpPr>
            <a:spLocks noGrp="1"/>
          </p:cNvSpPr>
          <p:nvPr>
            <p:ph idx="1"/>
          </p:nvPr>
        </p:nvSpPr>
        <p:spPr>
          <a:xfrm>
            <a:off x="9027300" y="4514882"/>
            <a:ext cx="2786328" cy="1120753"/>
          </a:xfrm>
        </p:spPr>
        <p:txBody>
          <a:bodyPr>
            <a:noAutofit/>
          </a:bodyPr>
          <a:lstStyle/>
          <a:p>
            <a:pPr marL="0" indent="0">
              <a:buNone/>
            </a:pPr>
            <a:r>
              <a:rPr lang="en-US" sz="2000" dirty="0"/>
              <a:t>Learn more by visiting our website.</a:t>
            </a:r>
          </a:p>
          <a:p>
            <a:pPr marL="0" indent="0">
              <a:buNone/>
            </a:pPr>
            <a:r>
              <a:rPr lang="en-US" sz="1600" u="sng" dirty="0">
                <a:solidFill>
                  <a:schemeClr val="accent5">
                    <a:lumMod val="75000"/>
                  </a:schemeClr>
                </a:solidFill>
              </a:rPr>
              <a:t>peerphysics.org/ opportunities</a:t>
            </a:r>
          </a:p>
          <a:p>
            <a:endParaRPr lang="en-US" sz="2000" dirty="0"/>
          </a:p>
        </p:txBody>
      </p:sp>
    </p:spTree>
    <p:extLst>
      <p:ext uri="{BB962C8B-B14F-4D97-AF65-F5344CB8AC3E}">
        <p14:creationId xmlns:p14="http://schemas.microsoft.com/office/powerpoint/2010/main" val="386903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A BRIEF HISTORY</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0" y="1450062"/>
            <a:ext cx="7491057" cy="4351338"/>
          </a:xfrm>
        </p:spPr>
        <p:txBody>
          <a:bodyPr>
            <a:noAutofit/>
          </a:bodyPr>
          <a:lstStyle/>
          <a:p>
            <a:pPr>
              <a:spcBef>
                <a:spcPts val="600"/>
              </a:spcBef>
              <a:spcAft>
                <a:spcPts val="600"/>
              </a:spcAft>
            </a:pPr>
            <a:r>
              <a:rPr lang="en-US" sz="2600" dirty="0"/>
              <a:t>Built from Physics and Everyday Thinking</a:t>
            </a:r>
            <a:endParaRPr lang="en-US" dirty="0"/>
          </a:p>
          <a:p>
            <a:pPr>
              <a:spcBef>
                <a:spcPts val="600"/>
              </a:spcBef>
              <a:spcAft>
                <a:spcPts val="600"/>
              </a:spcAft>
            </a:pPr>
            <a:endParaRPr lang="en-US" dirty="0"/>
          </a:p>
          <a:p>
            <a:pPr>
              <a:spcBef>
                <a:spcPts val="600"/>
              </a:spcBef>
              <a:spcAft>
                <a:spcPts val="600"/>
              </a:spcAft>
            </a:pPr>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1" name="Picture 6">
            <a:extLst>
              <a:ext uri="{FF2B5EF4-FFF2-40B4-BE49-F238E27FC236}">
                <a16:creationId xmlns:a16="http://schemas.microsoft.com/office/drawing/2014/main" id="{EBC613EF-1F26-5D4B-B00E-FE5535168F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3045" y="2009624"/>
            <a:ext cx="2578381" cy="3424338"/>
          </a:xfrm>
          <a:prstGeom prst="rect">
            <a:avLst/>
          </a:prstGeom>
          <a:noFill/>
          <a:ln w="38100">
            <a:noFill/>
            <a:miter lim="800000"/>
            <a:headEnd/>
            <a:tailEnd/>
          </a:ln>
          <a:effectLst>
            <a:outerShdw blurRad="50800" dist="38100" dir="8100000" algn="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36730521-A234-4B4F-B999-F15041F5396E}"/>
              </a:ext>
            </a:extLst>
          </p:cNvPr>
          <p:cNvSpPr txBox="1">
            <a:spLocks noChangeArrowheads="1"/>
          </p:cNvSpPr>
          <p:nvPr/>
        </p:nvSpPr>
        <p:spPr bwMode="auto">
          <a:xfrm>
            <a:off x="3041175" y="5489289"/>
            <a:ext cx="27900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tx1">
                    <a:lumMod val="85000"/>
                    <a:lumOff val="15000"/>
                  </a:schemeClr>
                </a:solidFill>
                <a:latin typeface="Verdana" charset="0"/>
                <a:cs typeface="Arial" charset="0"/>
              </a:rPr>
              <a:t>Goldberg, Robinson, Otero, 2007</a:t>
            </a:r>
          </a:p>
        </p:txBody>
      </p:sp>
      <p:sp>
        <p:nvSpPr>
          <p:cNvPr id="7" name="Slide Number Placeholder 6">
            <a:extLst>
              <a:ext uri="{FF2B5EF4-FFF2-40B4-BE49-F238E27FC236}">
                <a16:creationId xmlns:a16="http://schemas.microsoft.com/office/drawing/2014/main" id="{5018A723-41B6-FF45-B04D-0D8062D8770A}"/>
              </a:ext>
            </a:extLst>
          </p:cNvPr>
          <p:cNvSpPr>
            <a:spLocks noGrp="1"/>
          </p:cNvSpPr>
          <p:nvPr>
            <p:ph type="sldNum" sz="quarter" idx="12"/>
          </p:nvPr>
        </p:nvSpPr>
        <p:spPr/>
        <p:txBody>
          <a:bodyPr/>
          <a:lstStyle/>
          <a:p>
            <a:pPr algn="l"/>
            <a:fld id="{58122264-2950-1C43-8B70-2621C0A8DBA5}" type="slidenum">
              <a:rPr lang="en-US" smtClean="0"/>
              <a:pPr algn="l"/>
              <a:t>3</a:t>
            </a:fld>
            <a:endParaRPr lang="en-US" dirty="0"/>
          </a:p>
        </p:txBody>
      </p:sp>
      <p:pic>
        <p:nvPicPr>
          <p:cNvPr id="4" name="Picture 3" descr="A picture containing person, indoor, people, crowd&#10;&#10;Description automatically generated">
            <a:extLst>
              <a:ext uri="{FF2B5EF4-FFF2-40B4-BE49-F238E27FC236}">
                <a16:creationId xmlns:a16="http://schemas.microsoft.com/office/drawing/2014/main" id="{3FBF1088-8025-0E4B-BBF4-54993F43EC93}"/>
              </a:ext>
            </a:extLst>
          </p:cNvPr>
          <p:cNvPicPr>
            <a:picLocks noChangeAspect="1"/>
          </p:cNvPicPr>
          <p:nvPr/>
        </p:nvPicPr>
        <p:blipFill>
          <a:blip r:embed="rId6"/>
          <a:stretch>
            <a:fillRect/>
          </a:stretch>
        </p:blipFill>
        <p:spPr>
          <a:xfrm>
            <a:off x="334712" y="2015893"/>
            <a:ext cx="5700424" cy="3785507"/>
          </a:xfrm>
          <a:prstGeom prst="rect">
            <a:avLst/>
          </a:prstGeom>
        </p:spPr>
      </p:pic>
      <p:pic>
        <p:nvPicPr>
          <p:cNvPr id="8" name="Picture 7" descr="A picture containing person, indoor, people&#10;&#10;Description automatically generated">
            <a:extLst>
              <a:ext uri="{FF2B5EF4-FFF2-40B4-BE49-F238E27FC236}">
                <a16:creationId xmlns:a16="http://schemas.microsoft.com/office/drawing/2014/main" id="{F3066F5B-D57E-A841-8547-C22380EDADCE}"/>
              </a:ext>
            </a:extLst>
          </p:cNvPr>
          <p:cNvPicPr>
            <a:picLocks noChangeAspect="1"/>
          </p:cNvPicPr>
          <p:nvPr/>
        </p:nvPicPr>
        <p:blipFill>
          <a:blip r:embed="rId7"/>
          <a:stretch>
            <a:fillRect/>
          </a:stretch>
        </p:blipFill>
        <p:spPr>
          <a:xfrm>
            <a:off x="6239081" y="2008493"/>
            <a:ext cx="5700424" cy="3785507"/>
          </a:xfrm>
          <a:prstGeom prst="rect">
            <a:avLst/>
          </a:prstGeom>
        </p:spPr>
      </p:pic>
    </p:spTree>
    <p:extLst>
      <p:ext uri="{BB962C8B-B14F-4D97-AF65-F5344CB8AC3E}">
        <p14:creationId xmlns:p14="http://schemas.microsoft.com/office/powerpoint/2010/main" val="33586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A BRIEF HISTORY</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1" y="1450062"/>
            <a:ext cx="6378410" cy="4351338"/>
          </a:xfrm>
        </p:spPr>
        <p:txBody>
          <a:bodyPr>
            <a:noAutofit/>
          </a:bodyPr>
          <a:lstStyle/>
          <a:p>
            <a:pPr>
              <a:spcBef>
                <a:spcPts val="600"/>
              </a:spcBef>
              <a:spcAft>
                <a:spcPts val="600"/>
              </a:spcAft>
            </a:pPr>
            <a:r>
              <a:rPr lang="en-US" sz="2600" dirty="0"/>
              <a:t>Built from Physics and Everyday Thinking </a:t>
            </a:r>
          </a:p>
          <a:p>
            <a:pPr>
              <a:spcBef>
                <a:spcPts val="600"/>
              </a:spcBef>
              <a:spcAft>
                <a:spcPts val="600"/>
              </a:spcAft>
            </a:pPr>
            <a:r>
              <a:rPr lang="en-US" sz="2600" dirty="0"/>
              <a:t>PET was revised and adapted for:</a:t>
            </a:r>
          </a:p>
          <a:p>
            <a:pPr marL="812800" lvl="1" indent="-355600">
              <a:lnSpc>
                <a:spcPct val="100000"/>
              </a:lnSpc>
              <a:spcBef>
                <a:spcPts val="300"/>
              </a:spcBef>
              <a:spcAft>
                <a:spcPts val="300"/>
              </a:spcAft>
              <a:buFont typeface="Courier New" panose="02070309020205020404" pitchFamily="49" charset="0"/>
              <a:buChar char="o"/>
            </a:pPr>
            <a:r>
              <a:rPr lang="en-US" sz="2000" dirty="0"/>
              <a:t>Depth and breadth of content – preparing high school students for advanced physics and meeting NGSS disciplinary core ideas</a:t>
            </a:r>
          </a:p>
          <a:p>
            <a:pPr marL="812800" lvl="1" indent="-355600">
              <a:lnSpc>
                <a:spcPct val="100000"/>
              </a:lnSpc>
              <a:spcBef>
                <a:spcPts val="300"/>
              </a:spcBef>
              <a:spcAft>
                <a:spcPts val="300"/>
              </a:spcAft>
              <a:buFont typeface="Courier New" panose="02070309020205020404" pitchFamily="49" charset="0"/>
              <a:buChar char="o"/>
            </a:pPr>
            <a:r>
              <a:rPr lang="en-US" sz="2000" dirty="0"/>
              <a:t>Integration of relevant phenomena</a:t>
            </a:r>
          </a:p>
          <a:p>
            <a:pPr marL="812800" lvl="1" indent="-355600">
              <a:lnSpc>
                <a:spcPct val="100000"/>
              </a:lnSpc>
              <a:spcBef>
                <a:spcPts val="300"/>
              </a:spcBef>
              <a:spcAft>
                <a:spcPts val="300"/>
              </a:spcAft>
              <a:buFont typeface="Courier New" panose="02070309020205020404" pitchFamily="49" charset="0"/>
              <a:buChar char="o"/>
            </a:pPr>
            <a:r>
              <a:rPr lang="en-US" sz="2000" dirty="0"/>
              <a:t>Inclusion of 3D assessments and engineering design </a:t>
            </a:r>
          </a:p>
          <a:p>
            <a:pPr marL="812800" lvl="1" indent="-355600">
              <a:lnSpc>
                <a:spcPct val="100000"/>
              </a:lnSpc>
              <a:spcBef>
                <a:spcPts val="300"/>
              </a:spcBef>
              <a:spcAft>
                <a:spcPts val="300"/>
              </a:spcAft>
              <a:buFont typeface="Courier New" panose="02070309020205020404" pitchFamily="49" charset="0"/>
              <a:buChar char="o"/>
            </a:pPr>
            <a:r>
              <a:rPr lang="en-US" sz="2000" dirty="0"/>
              <a:t>Adaptability for all high school grade levels, and even for advanced middle school</a:t>
            </a:r>
          </a:p>
          <a:p>
            <a:pPr marL="812800" lvl="1" indent="-355600">
              <a:lnSpc>
                <a:spcPct val="100000"/>
              </a:lnSpc>
              <a:spcBef>
                <a:spcPts val="300"/>
              </a:spcBef>
              <a:spcAft>
                <a:spcPts val="300"/>
              </a:spcAft>
              <a:buFont typeface="Courier New" panose="02070309020205020404" pitchFamily="49" charset="0"/>
              <a:buChar char="o"/>
            </a:pPr>
            <a:r>
              <a:rPr lang="en-US" sz="2000" dirty="0"/>
              <a:t>Adaptability to diverse school and district objectives, contexts, and values</a:t>
            </a:r>
          </a:p>
          <a:p>
            <a:pPr marL="812800" lvl="1" indent="-355600">
              <a:lnSpc>
                <a:spcPct val="100000"/>
              </a:lnSpc>
              <a:spcBef>
                <a:spcPts val="300"/>
              </a:spcBef>
              <a:spcAft>
                <a:spcPts val="300"/>
              </a:spcAft>
              <a:buFont typeface="Courier New" panose="02070309020205020404" pitchFamily="49" charset="0"/>
              <a:buChar char="o"/>
            </a:pPr>
            <a:r>
              <a:rPr lang="en-US" sz="2000" dirty="0"/>
              <a:t>Accessibility for diverse populations</a:t>
            </a:r>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6E4DCD8-7FD5-C140-AD38-D627690CE61C}"/>
              </a:ext>
            </a:extLst>
          </p:cNvPr>
          <p:cNvPicPr>
            <a:picLocks noChangeAspect="1"/>
          </p:cNvPicPr>
          <p:nvPr/>
        </p:nvPicPr>
        <p:blipFill>
          <a:blip r:embed="rId5"/>
          <a:stretch>
            <a:fillRect/>
          </a:stretch>
        </p:blipFill>
        <p:spPr>
          <a:xfrm>
            <a:off x="8873371" y="2012662"/>
            <a:ext cx="2213225" cy="2265670"/>
          </a:xfrm>
          <a:prstGeom prst="rect">
            <a:avLst/>
          </a:prstGeom>
        </p:spPr>
      </p:pic>
      <p:pic>
        <p:nvPicPr>
          <p:cNvPr id="7" name="Picture 6">
            <a:extLst>
              <a:ext uri="{FF2B5EF4-FFF2-40B4-BE49-F238E27FC236}">
                <a16:creationId xmlns:a16="http://schemas.microsoft.com/office/drawing/2014/main" id="{47CF01ED-96C8-9840-8148-C2FCF9D936C5}"/>
              </a:ext>
            </a:extLst>
          </p:cNvPr>
          <p:cNvPicPr>
            <a:picLocks noChangeAspect="1"/>
          </p:cNvPicPr>
          <p:nvPr/>
        </p:nvPicPr>
        <p:blipFill>
          <a:blip r:embed="rId6"/>
          <a:srcRect/>
          <a:stretch/>
        </p:blipFill>
        <p:spPr>
          <a:xfrm>
            <a:off x="7579840" y="1883995"/>
            <a:ext cx="4409577" cy="3189452"/>
          </a:xfrm>
          <a:prstGeom prst="rect">
            <a:avLst/>
          </a:prstGeom>
        </p:spPr>
      </p:pic>
      <p:pic>
        <p:nvPicPr>
          <p:cNvPr id="19" name="Picture 18">
            <a:extLst>
              <a:ext uri="{FF2B5EF4-FFF2-40B4-BE49-F238E27FC236}">
                <a16:creationId xmlns:a16="http://schemas.microsoft.com/office/drawing/2014/main" id="{9C8CE339-CBC1-E047-AD18-58C3A381B9A9}"/>
              </a:ext>
            </a:extLst>
          </p:cNvPr>
          <p:cNvPicPr>
            <a:picLocks noChangeAspect="1"/>
          </p:cNvPicPr>
          <p:nvPr/>
        </p:nvPicPr>
        <p:blipFill>
          <a:blip r:embed="rId7"/>
          <a:srcRect/>
          <a:stretch/>
        </p:blipFill>
        <p:spPr>
          <a:xfrm>
            <a:off x="7579840" y="1631865"/>
            <a:ext cx="4290515" cy="3987731"/>
          </a:xfrm>
          <a:prstGeom prst="rect">
            <a:avLst/>
          </a:prstGeom>
        </p:spPr>
      </p:pic>
      <p:pic>
        <p:nvPicPr>
          <p:cNvPr id="20" name="Picture 19">
            <a:extLst>
              <a:ext uri="{FF2B5EF4-FFF2-40B4-BE49-F238E27FC236}">
                <a16:creationId xmlns:a16="http://schemas.microsoft.com/office/drawing/2014/main" id="{0E0200E7-57D3-7E45-8EDE-B4213A6744F7}"/>
              </a:ext>
            </a:extLst>
          </p:cNvPr>
          <p:cNvPicPr>
            <a:picLocks noChangeAspect="1"/>
          </p:cNvPicPr>
          <p:nvPr/>
        </p:nvPicPr>
        <p:blipFill>
          <a:blip r:embed="rId8"/>
          <a:srcRect/>
          <a:stretch/>
        </p:blipFill>
        <p:spPr>
          <a:xfrm>
            <a:off x="7661453" y="1457058"/>
            <a:ext cx="4246017" cy="4382567"/>
          </a:xfrm>
          <a:prstGeom prst="rect">
            <a:avLst/>
          </a:prstGeom>
        </p:spPr>
      </p:pic>
      <p:grpSp>
        <p:nvGrpSpPr>
          <p:cNvPr id="9" name="Group 8">
            <a:extLst>
              <a:ext uri="{FF2B5EF4-FFF2-40B4-BE49-F238E27FC236}">
                <a16:creationId xmlns:a16="http://schemas.microsoft.com/office/drawing/2014/main" id="{7954DEC7-6173-1E41-B670-9101DBF00D65}"/>
              </a:ext>
            </a:extLst>
          </p:cNvPr>
          <p:cNvGrpSpPr/>
          <p:nvPr/>
        </p:nvGrpSpPr>
        <p:grpSpPr>
          <a:xfrm>
            <a:off x="7580376" y="1488285"/>
            <a:ext cx="4356883" cy="4351339"/>
            <a:chOff x="7580376" y="1488285"/>
            <a:chExt cx="4356883" cy="4351339"/>
          </a:xfrm>
        </p:grpSpPr>
        <p:sp>
          <p:nvSpPr>
            <p:cNvPr id="8" name="Rectangle 7">
              <a:extLst>
                <a:ext uri="{FF2B5EF4-FFF2-40B4-BE49-F238E27FC236}">
                  <a16:creationId xmlns:a16="http://schemas.microsoft.com/office/drawing/2014/main" id="{7500B785-7CEB-F143-B25F-C279A16C526C}"/>
                </a:ext>
              </a:extLst>
            </p:cNvPr>
            <p:cNvSpPr/>
            <p:nvPr/>
          </p:nvSpPr>
          <p:spPr>
            <a:xfrm>
              <a:off x="7580376" y="1488285"/>
              <a:ext cx="4356883" cy="435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From the PEER Physics </a:t>
              </a:r>
            </a:p>
            <a:p>
              <a:pPr algn="ctr"/>
              <a:r>
                <a:rPr lang="en-US" dirty="0">
                  <a:solidFill>
                    <a:schemeClr val="tx1"/>
                  </a:solidFill>
                </a:rPr>
                <a:t>Teacher Resources Website:</a:t>
              </a:r>
            </a:p>
          </p:txBody>
        </p:sp>
        <p:pic>
          <p:nvPicPr>
            <p:cNvPr id="21" name="Picture 20">
              <a:extLst>
                <a:ext uri="{FF2B5EF4-FFF2-40B4-BE49-F238E27FC236}">
                  <a16:creationId xmlns:a16="http://schemas.microsoft.com/office/drawing/2014/main" id="{EA182A1B-5A29-A141-AE25-EC9B3964C859}"/>
                </a:ext>
              </a:extLst>
            </p:cNvPr>
            <p:cNvPicPr>
              <a:picLocks noChangeAspect="1"/>
            </p:cNvPicPr>
            <p:nvPr/>
          </p:nvPicPr>
          <p:blipFill>
            <a:blip r:embed="rId9"/>
            <a:srcRect/>
            <a:stretch/>
          </p:blipFill>
          <p:spPr>
            <a:xfrm>
              <a:off x="7676347" y="2162374"/>
              <a:ext cx="4246017" cy="3378713"/>
            </a:xfrm>
            <a:prstGeom prst="rect">
              <a:avLst/>
            </a:prstGeom>
          </p:spPr>
        </p:pic>
      </p:grpSp>
      <p:sp>
        <p:nvSpPr>
          <p:cNvPr id="24" name="Oval 23">
            <a:extLst>
              <a:ext uri="{FF2B5EF4-FFF2-40B4-BE49-F238E27FC236}">
                <a16:creationId xmlns:a16="http://schemas.microsoft.com/office/drawing/2014/main" id="{1F4B36B7-1BBF-714C-AFC4-D5EA25006E84}"/>
              </a:ext>
            </a:extLst>
          </p:cNvPr>
          <p:cNvSpPr/>
          <p:nvPr/>
        </p:nvSpPr>
        <p:spPr>
          <a:xfrm>
            <a:off x="7676347" y="3587850"/>
            <a:ext cx="2765511" cy="804566"/>
          </a:xfrm>
          <a:prstGeom prst="ellipse">
            <a:avLst/>
          </a:prstGeom>
          <a:noFill/>
          <a:ln w="76200">
            <a:solidFill>
              <a:srgbClr val="DEB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AF2BD0AA-8008-624B-A219-942EA5A539C1}"/>
              </a:ext>
            </a:extLst>
          </p:cNvPr>
          <p:cNvSpPr>
            <a:spLocks noGrp="1"/>
          </p:cNvSpPr>
          <p:nvPr>
            <p:ph type="sldNum" sz="quarter" idx="12"/>
          </p:nvPr>
        </p:nvSpPr>
        <p:spPr/>
        <p:txBody>
          <a:bodyPr/>
          <a:lstStyle/>
          <a:p>
            <a:pPr algn="l"/>
            <a:fld id="{58122264-2950-1C43-8B70-2621C0A8DBA5}" type="slidenum">
              <a:rPr lang="en-US" smtClean="0"/>
              <a:pPr algn="l"/>
              <a:t>4</a:t>
            </a:fld>
            <a:endParaRPr lang="en-US" dirty="0"/>
          </a:p>
        </p:txBody>
      </p:sp>
      <p:grpSp>
        <p:nvGrpSpPr>
          <p:cNvPr id="35" name="Group 34">
            <a:extLst>
              <a:ext uri="{FF2B5EF4-FFF2-40B4-BE49-F238E27FC236}">
                <a16:creationId xmlns:a16="http://schemas.microsoft.com/office/drawing/2014/main" id="{5EC5047F-610F-A44D-AB8E-FCC456238C8B}"/>
              </a:ext>
            </a:extLst>
          </p:cNvPr>
          <p:cNvGrpSpPr/>
          <p:nvPr/>
        </p:nvGrpSpPr>
        <p:grpSpPr>
          <a:xfrm>
            <a:off x="7143172" y="1559620"/>
            <a:ext cx="5026357" cy="4199577"/>
            <a:chOff x="1837035" y="293015"/>
            <a:chExt cx="8229600" cy="6875921"/>
          </a:xfrm>
        </p:grpSpPr>
        <p:pic>
          <p:nvPicPr>
            <p:cNvPr id="36" name="Picture 35">
              <a:extLst>
                <a:ext uri="{FF2B5EF4-FFF2-40B4-BE49-F238E27FC236}">
                  <a16:creationId xmlns:a16="http://schemas.microsoft.com/office/drawing/2014/main" id="{95F04C64-1E8B-0B44-9C81-0DB1BD7C95B3}"/>
                </a:ext>
              </a:extLst>
            </p:cNvPr>
            <p:cNvPicPr>
              <a:picLocks noChangeAspect="1"/>
            </p:cNvPicPr>
            <p:nvPr/>
          </p:nvPicPr>
          <p:blipFill rotWithShape="1">
            <a:blip r:embed="rId10"/>
            <a:srcRect r="39705" b="6576"/>
            <a:stretch/>
          </p:blipFill>
          <p:spPr>
            <a:xfrm>
              <a:off x="1837036" y="1087307"/>
              <a:ext cx="7781690" cy="493776"/>
            </a:xfrm>
            <a:prstGeom prst="rect">
              <a:avLst/>
            </a:prstGeom>
          </p:spPr>
        </p:pic>
        <p:pic>
          <p:nvPicPr>
            <p:cNvPr id="37" name="Picture 36" descr="Graphical user interface, application, Word&#10;&#10;Description automatically generated">
              <a:extLst>
                <a:ext uri="{FF2B5EF4-FFF2-40B4-BE49-F238E27FC236}">
                  <a16:creationId xmlns:a16="http://schemas.microsoft.com/office/drawing/2014/main" id="{C854125E-0E0A-3149-8316-2C8E83A5C528}"/>
                </a:ext>
              </a:extLst>
            </p:cNvPr>
            <p:cNvPicPr>
              <a:picLocks noChangeAspect="1"/>
            </p:cNvPicPr>
            <p:nvPr/>
          </p:nvPicPr>
          <p:blipFill rotWithShape="1">
            <a:blip r:embed="rId11"/>
            <a:srcRect l="6847" t="2698" r="38308" b="88706"/>
            <a:stretch/>
          </p:blipFill>
          <p:spPr>
            <a:xfrm>
              <a:off x="1837035" y="293015"/>
              <a:ext cx="8229600" cy="806129"/>
            </a:xfrm>
            <a:prstGeom prst="rect">
              <a:avLst/>
            </a:prstGeom>
          </p:spPr>
        </p:pic>
        <p:pic>
          <p:nvPicPr>
            <p:cNvPr id="38" name="Picture 37">
              <a:extLst>
                <a:ext uri="{FF2B5EF4-FFF2-40B4-BE49-F238E27FC236}">
                  <a16:creationId xmlns:a16="http://schemas.microsoft.com/office/drawing/2014/main" id="{93C47421-A92B-8545-B4C6-A5E3062E2566}"/>
                </a:ext>
              </a:extLst>
            </p:cNvPr>
            <p:cNvPicPr>
              <a:picLocks noChangeAspect="1"/>
            </p:cNvPicPr>
            <p:nvPr/>
          </p:nvPicPr>
          <p:blipFill rotWithShape="1">
            <a:blip r:embed="rId10"/>
            <a:srcRect l="83519" r="1" b="569"/>
            <a:stretch/>
          </p:blipFill>
          <p:spPr>
            <a:xfrm>
              <a:off x="8066748" y="1099144"/>
              <a:ext cx="1998494" cy="493776"/>
            </a:xfrm>
            <a:prstGeom prst="rect">
              <a:avLst/>
            </a:prstGeom>
          </p:spPr>
        </p:pic>
        <p:pic>
          <p:nvPicPr>
            <p:cNvPr id="39" name="Picture 38">
              <a:extLst>
                <a:ext uri="{FF2B5EF4-FFF2-40B4-BE49-F238E27FC236}">
                  <a16:creationId xmlns:a16="http://schemas.microsoft.com/office/drawing/2014/main" id="{1D2461DB-57CA-214C-A81B-22938601A28E}"/>
                </a:ext>
              </a:extLst>
            </p:cNvPr>
            <p:cNvPicPr>
              <a:picLocks noChangeAspect="1"/>
            </p:cNvPicPr>
            <p:nvPr/>
          </p:nvPicPr>
          <p:blipFill rotWithShape="1">
            <a:blip r:embed="rId10"/>
            <a:srcRect l="48007" r="24236" b="569"/>
            <a:stretch/>
          </p:blipFill>
          <p:spPr>
            <a:xfrm>
              <a:off x="4882571" y="1101446"/>
              <a:ext cx="3365867" cy="493776"/>
            </a:xfrm>
            <a:prstGeom prst="rect">
              <a:avLst/>
            </a:prstGeom>
          </p:spPr>
        </p:pic>
        <p:pic>
          <p:nvPicPr>
            <p:cNvPr id="40" name="Picture 39" descr="Graphical user interface, text, application, Word&#10;&#10;Description automatically generated">
              <a:extLst>
                <a:ext uri="{FF2B5EF4-FFF2-40B4-BE49-F238E27FC236}">
                  <a16:creationId xmlns:a16="http://schemas.microsoft.com/office/drawing/2014/main" id="{BCAF2CF9-2747-1748-B414-455A12BE1D34}"/>
                </a:ext>
              </a:extLst>
            </p:cNvPr>
            <p:cNvPicPr>
              <a:picLocks noChangeAspect="1"/>
            </p:cNvPicPr>
            <p:nvPr/>
          </p:nvPicPr>
          <p:blipFill rotWithShape="1">
            <a:blip r:embed="rId12"/>
            <a:srcRect l="5547" t="14627" r="20704" b="5253"/>
            <a:stretch/>
          </p:blipFill>
          <p:spPr>
            <a:xfrm>
              <a:off x="1837035" y="1581083"/>
              <a:ext cx="8229600" cy="5587853"/>
            </a:xfrm>
            <a:prstGeom prst="rect">
              <a:avLst/>
            </a:prstGeom>
          </p:spPr>
        </p:pic>
      </p:grpSp>
    </p:spTree>
    <p:extLst>
      <p:ext uri="{BB962C8B-B14F-4D97-AF65-F5344CB8AC3E}">
        <p14:creationId xmlns:p14="http://schemas.microsoft.com/office/powerpoint/2010/main" val="3385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500"/>
                            </p:stCondLst>
                            <p:childTnLst>
                              <p:par>
                                <p:cTn id="36" presetID="10" presetClass="entr" presetSubtype="0" fill="hold" nodeType="afterEffect">
                                  <p:stCondLst>
                                    <p:cond delay="200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fade">
                                      <p:cBhvr>
                                        <p:cTn id="48" dur="500"/>
                                        <p:tgtEl>
                                          <p:spTgt spid="6">
                                            <p:txEl>
                                              <p:pRg st="7" end="7"/>
                                            </p:txEl>
                                          </p:spTgt>
                                        </p:tgtEl>
                                      </p:cBhvr>
                                    </p:animEffect>
                                  </p:childTnLst>
                                </p:cTn>
                              </p:par>
                            </p:childTnLst>
                          </p:cTn>
                        </p:par>
                        <p:par>
                          <p:cTn id="49" fill="hold">
                            <p:stCondLst>
                              <p:cond delay="500"/>
                            </p:stCondLst>
                            <p:childTnLst>
                              <p:par>
                                <p:cTn id="50" presetID="10" presetClass="entr" presetSubtype="0" fill="hold" grpId="0" nodeType="afterEffect">
                                  <p:stCondLst>
                                    <p:cond delay="5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RESEARCH</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0" y="1450062"/>
            <a:ext cx="5448300" cy="4351338"/>
          </a:xfrm>
        </p:spPr>
        <p:txBody>
          <a:bodyPr>
            <a:normAutofit/>
          </a:bodyPr>
          <a:lstStyle/>
          <a:p>
            <a:r>
              <a:rPr lang="en-US" dirty="0"/>
              <a:t>Students in PEER Physics classes had higher pre/post gain scores in their conceptual understanding of physics concepts compared to traditional physics classrooms.</a:t>
            </a:r>
          </a:p>
          <a:p>
            <a:endParaRPr lang="en-US" dirty="0"/>
          </a:p>
          <a:p>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descr="Chart, bar chart, waterfall chart&#10;&#10;Description automatically generated">
            <a:extLst>
              <a:ext uri="{FF2B5EF4-FFF2-40B4-BE49-F238E27FC236}">
                <a16:creationId xmlns:a16="http://schemas.microsoft.com/office/drawing/2014/main" id="{6C9FB5D8-D7BD-5C46-BDFD-26314FD854AD}"/>
              </a:ext>
            </a:extLst>
          </p:cNvPr>
          <p:cNvPicPr>
            <a:picLocks noChangeAspect="1"/>
          </p:cNvPicPr>
          <p:nvPr/>
        </p:nvPicPr>
        <p:blipFill rotWithShape="1">
          <a:blip r:embed="rId5"/>
          <a:srcRect l="5033" t="2252" r="4414" b="2844"/>
          <a:stretch/>
        </p:blipFill>
        <p:spPr>
          <a:xfrm>
            <a:off x="6552944" y="1230506"/>
            <a:ext cx="4354286" cy="4563494"/>
          </a:xfrm>
          <a:prstGeom prst="rect">
            <a:avLst/>
          </a:prstGeom>
        </p:spPr>
      </p:pic>
      <p:sp>
        <p:nvSpPr>
          <p:cNvPr id="5" name="Rectangle 4">
            <a:extLst>
              <a:ext uri="{FF2B5EF4-FFF2-40B4-BE49-F238E27FC236}">
                <a16:creationId xmlns:a16="http://schemas.microsoft.com/office/drawing/2014/main" id="{637408BE-80D7-AD45-B3EA-AD47BD199D23}"/>
              </a:ext>
            </a:extLst>
          </p:cNvPr>
          <p:cNvSpPr/>
          <p:nvPr/>
        </p:nvSpPr>
        <p:spPr>
          <a:xfrm>
            <a:off x="1076633" y="4215182"/>
            <a:ext cx="5165623" cy="1477328"/>
          </a:xfrm>
          <a:prstGeom prst="rect">
            <a:avLst/>
          </a:prstGeom>
        </p:spPr>
        <p:txBody>
          <a:bodyPr wrap="square">
            <a:spAutoFit/>
          </a:bodyPr>
          <a:lstStyle/>
          <a:p>
            <a:r>
              <a:rPr lang="en-US" dirty="0">
                <a:solidFill>
                  <a:srgbClr val="919191"/>
                </a:solidFill>
                <a:latin typeface="open-sans-v15-latin"/>
              </a:rPr>
              <a:t>Lindsay, W., Belleau, S. &amp; Otero, V. (2018). PEER Suite: a holistic approach to supporting inductive pedagogy implementation, in A. Traxler, Y. Cao, and S. Wolf (Eds.) </a:t>
            </a:r>
            <a:r>
              <a:rPr lang="en-US" i="1" dirty="0">
                <a:solidFill>
                  <a:srgbClr val="919191"/>
                </a:solidFill>
                <a:latin typeface="open-sans-v15-latin"/>
              </a:rPr>
              <a:t>2018 Physics Education Research Conference Proceedings.</a:t>
            </a:r>
            <a:r>
              <a:rPr lang="en-US" dirty="0">
                <a:solidFill>
                  <a:srgbClr val="919191"/>
                </a:solidFill>
                <a:latin typeface="open-sans-v15-latin"/>
              </a:rPr>
              <a:t> Washington DC.</a:t>
            </a:r>
            <a:endParaRPr lang="en-US" dirty="0"/>
          </a:p>
        </p:txBody>
      </p:sp>
      <p:sp>
        <p:nvSpPr>
          <p:cNvPr id="9" name="Slide Number Placeholder 8">
            <a:extLst>
              <a:ext uri="{FF2B5EF4-FFF2-40B4-BE49-F238E27FC236}">
                <a16:creationId xmlns:a16="http://schemas.microsoft.com/office/drawing/2014/main" id="{2AB94C73-72A3-544F-AA62-14192F26D1C7}"/>
              </a:ext>
            </a:extLst>
          </p:cNvPr>
          <p:cNvSpPr>
            <a:spLocks noGrp="1"/>
          </p:cNvSpPr>
          <p:nvPr>
            <p:ph type="sldNum" sz="quarter" idx="12"/>
          </p:nvPr>
        </p:nvSpPr>
        <p:spPr/>
        <p:txBody>
          <a:bodyPr/>
          <a:lstStyle/>
          <a:p>
            <a:pPr algn="l"/>
            <a:fld id="{58122264-2950-1C43-8B70-2621C0A8DBA5}" type="slidenum">
              <a:rPr lang="en-US" smtClean="0"/>
              <a:pPr algn="l"/>
              <a:t>5</a:t>
            </a:fld>
            <a:endParaRPr lang="en-US" dirty="0"/>
          </a:p>
        </p:txBody>
      </p:sp>
    </p:spTree>
    <p:extLst>
      <p:ext uri="{BB962C8B-B14F-4D97-AF65-F5344CB8AC3E}">
        <p14:creationId xmlns:p14="http://schemas.microsoft.com/office/powerpoint/2010/main" val="3840047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RESEARCH</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0" y="1450062"/>
            <a:ext cx="10642600" cy="1599565"/>
          </a:xfrm>
        </p:spPr>
        <p:txBody>
          <a:bodyPr>
            <a:normAutofit/>
          </a:bodyPr>
          <a:lstStyle/>
          <a:p>
            <a:r>
              <a:rPr lang="en-US" dirty="0"/>
              <a:t>PEER Physics students relied on evidence rather than their teacher or textbook to determine the correctness of an idea</a:t>
            </a:r>
          </a:p>
          <a:p>
            <a:pPr marL="0" indent="0">
              <a:buNone/>
            </a:pPr>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2043919-061C-4641-8A78-30B011DA29BE}"/>
              </a:ext>
            </a:extLst>
          </p:cNvPr>
          <p:cNvSpPr/>
          <p:nvPr/>
        </p:nvSpPr>
        <p:spPr>
          <a:xfrm>
            <a:off x="1076633" y="5184246"/>
            <a:ext cx="10809301" cy="646331"/>
          </a:xfrm>
          <a:prstGeom prst="rect">
            <a:avLst/>
          </a:prstGeom>
        </p:spPr>
        <p:txBody>
          <a:bodyPr wrap="square">
            <a:spAutoFit/>
          </a:bodyPr>
          <a:lstStyle/>
          <a:p>
            <a:r>
              <a:rPr lang="en-US" dirty="0" err="1">
                <a:solidFill>
                  <a:srgbClr val="8F8F8F"/>
                </a:solidFill>
                <a:latin typeface="open-sans-v15-latin"/>
              </a:rPr>
              <a:t>Schrode</a:t>
            </a:r>
            <a:r>
              <a:rPr lang="en-US" dirty="0">
                <a:solidFill>
                  <a:srgbClr val="8F8F8F"/>
                </a:solidFill>
                <a:latin typeface="open-sans-v15-latin"/>
              </a:rPr>
              <a:t>, N. (2015). Consensus Paragraphs to Promote Connections Between Inference and Physics Principles. Presented at the bi-annual meeting of the American Association of Physics Teachers, College Park, MD, July 2015.</a:t>
            </a:r>
            <a:endParaRPr lang="en-US" dirty="0"/>
          </a:p>
        </p:txBody>
      </p:sp>
      <p:pic>
        <p:nvPicPr>
          <p:cNvPr id="5" name="Picture 4" descr="Table&#10;&#10;Description automatically generated">
            <a:extLst>
              <a:ext uri="{FF2B5EF4-FFF2-40B4-BE49-F238E27FC236}">
                <a16:creationId xmlns:a16="http://schemas.microsoft.com/office/drawing/2014/main" id="{D426BC46-B97F-A54E-89A4-822D9F792ABC}"/>
              </a:ext>
            </a:extLst>
          </p:cNvPr>
          <p:cNvPicPr>
            <a:picLocks noChangeAspect="1"/>
          </p:cNvPicPr>
          <p:nvPr/>
        </p:nvPicPr>
        <p:blipFill>
          <a:blip r:embed="rId5"/>
          <a:stretch>
            <a:fillRect/>
          </a:stretch>
        </p:blipFill>
        <p:spPr>
          <a:xfrm>
            <a:off x="1781502" y="2286677"/>
            <a:ext cx="8398296" cy="2802654"/>
          </a:xfrm>
          <a:prstGeom prst="rect">
            <a:avLst/>
          </a:prstGeom>
        </p:spPr>
      </p:pic>
      <p:sp>
        <p:nvSpPr>
          <p:cNvPr id="7" name="Rectangle 6">
            <a:extLst>
              <a:ext uri="{FF2B5EF4-FFF2-40B4-BE49-F238E27FC236}">
                <a16:creationId xmlns:a16="http://schemas.microsoft.com/office/drawing/2014/main" id="{9CAA4F0C-919A-B742-AB89-9561D84975BD}"/>
              </a:ext>
            </a:extLst>
          </p:cNvPr>
          <p:cNvSpPr/>
          <p:nvPr/>
        </p:nvSpPr>
        <p:spPr>
          <a:xfrm>
            <a:off x="5994402" y="2286677"/>
            <a:ext cx="4334933" cy="2897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C7EC090D-F6F8-0146-8709-25F6716325F0}"/>
              </a:ext>
            </a:extLst>
          </p:cNvPr>
          <p:cNvSpPr>
            <a:spLocks noGrp="1"/>
          </p:cNvSpPr>
          <p:nvPr>
            <p:ph type="sldNum" sz="quarter" idx="12"/>
          </p:nvPr>
        </p:nvSpPr>
        <p:spPr/>
        <p:txBody>
          <a:bodyPr/>
          <a:lstStyle/>
          <a:p>
            <a:pPr algn="l"/>
            <a:fld id="{58122264-2950-1C43-8B70-2621C0A8DBA5}" type="slidenum">
              <a:rPr lang="en-US" smtClean="0"/>
              <a:pPr algn="l"/>
              <a:t>6</a:t>
            </a:fld>
            <a:endParaRPr lang="en-US" dirty="0"/>
          </a:p>
        </p:txBody>
      </p:sp>
      <p:sp>
        <p:nvSpPr>
          <p:cNvPr id="4" name="Rectangle 3">
            <a:extLst>
              <a:ext uri="{FF2B5EF4-FFF2-40B4-BE49-F238E27FC236}">
                <a16:creationId xmlns:a16="http://schemas.microsoft.com/office/drawing/2014/main" id="{98E3A6E3-E71B-7245-BEB2-2C459E9916D6}"/>
              </a:ext>
            </a:extLst>
          </p:cNvPr>
          <p:cNvSpPr/>
          <p:nvPr/>
        </p:nvSpPr>
        <p:spPr>
          <a:xfrm>
            <a:off x="1810078" y="3260355"/>
            <a:ext cx="8366760" cy="3498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012BC7-5A23-6148-966C-A45CF8EAD748}"/>
              </a:ext>
            </a:extLst>
          </p:cNvPr>
          <p:cNvSpPr/>
          <p:nvPr/>
        </p:nvSpPr>
        <p:spPr>
          <a:xfrm>
            <a:off x="1805310" y="4312875"/>
            <a:ext cx="8366760" cy="7315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6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RESEARCH</a:t>
            </a:r>
          </a:p>
        </p:txBody>
      </p:sp>
      <p:sp>
        <p:nvSpPr>
          <p:cNvPr id="6" name="Content Placeholder 5">
            <a:extLst>
              <a:ext uri="{FF2B5EF4-FFF2-40B4-BE49-F238E27FC236}">
                <a16:creationId xmlns:a16="http://schemas.microsoft.com/office/drawing/2014/main" id="{32116EAB-020F-2842-874E-6D4F457F28D3}"/>
              </a:ext>
            </a:extLst>
          </p:cNvPr>
          <p:cNvSpPr>
            <a:spLocks noGrp="1"/>
          </p:cNvSpPr>
          <p:nvPr>
            <p:ph idx="1"/>
          </p:nvPr>
        </p:nvSpPr>
        <p:spPr>
          <a:xfrm>
            <a:off x="838200" y="1450062"/>
            <a:ext cx="5448300" cy="4351338"/>
          </a:xfrm>
        </p:spPr>
        <p:txBody>
          <a:bodyPr>
            <a:normAutofit/>
          </a:bodyPr>
          <a:lstStyle/>
          <a:p>
            <a:r>
              <a:rPr lang="en-US" dirty="0"/>
              <a:t>One of our earliest looks into PEER Physics in the high school was evaluating learning outcomes in terms of growth. </a:t>
            </a:r>
          </a:p>
          <a:p>
            <a:r>
              <a:rPr lang="en-US" dirty="0"/>
              <a:t>Female students who were non-native English speakers had the greatest normalized learning gain.</a:t>
            </a:r>
          </a:p>
          <a:p>
            <a:endParaRPr lang="en-US" dirty="0"/>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FB5D8-D7BD-5C46-BDFD-26314FD854AD}"/>
              </a:ext>
            </a:extLst>
          </p:cNvPr>
          <p:cNvPicPr>
            <a:picLocks noChangeAspect="1"/>
          </p:cNvPicPr>
          <p:nvPr/>
        </p:nvPicPr>
        <p:blipFill rotWithShape="1">
          <a:blip r:embed="rId5"/>
          <a:srcRect l="2292" r="2292" b="13897"/>
          <a:stretch/>
        </p:blipFill>
        <p:spPr>
          <a:xfrm>
            <a:off x="6462399" y="1262770"/>
            <a:ext cx="4821943" cy="4351331"/>
          </a:xfrm>
          <a:prstGeom prst="rect">
            <a:avLst/>
          </a:prstGeom>
        </p:spPr>
      </p:pic>
      <p:sp>
        <p:nvSpPr>
          <p:cNvPr id="7" name="Rectangle 6">
            <a:extLst>
              <a:ext uri="{FF2B5EF4-FFF2-40B4-BE49-F238E27FC236}">
                <a16:creationId xmlns:a16="http://schemas.microsoft.com/office/drawing/2014/main" id="{6E326FF5-88AF-E846-8E4E-592F36393842}"/>
              </a:ext>
            </a:extLst>
          </p:cNvPr>
          <p:cNvSpPr/>
          <p:nvPr/>
        </p:nvSpPr>
        <p:spPr>
          <a:xfrm>
            <a:off x="1056968" y="4601071"/>
            <a:ext cx="5405431" cy="1477328"/>
          </a:xfrm>
          <a:prstGeom prst="rect">
            <a:avLst/>
          </a:prstGeom>
        </p:spPr>
        <p:txBody>
          <a:bodyPr wrap="square">
            <a:spAutoFit/>
          </a:bodyPr>
          <a:lstStyle/>
          <a:p>
            <a:r>
              <a:rPr lang="en-US" dirty="0">
                <a:solidFill>
                  <a:srgbClr val="919191"/>
                </a:solidFill>
                <a:latin typeface="open-sans-v15-latin"/>
              </a:rPr>
              <a:t>Belleau, S. &amp; Otero, V. (2013). Scientific Practices: Equalizing Opportunities for Linguistically Diverse Students, in P. Engelhardt, A. </a:t>
            </a:r>
            <a:r>
              <a:rPr lang="en-US" dirty="0" err="1">
                <a:solidFill>
                  <a:srgbClr val="919191"/>
                </a:solidFill>
                <a:latin typeface="open-sans-v15-latin"/>
              </a:rPr>
              <a:t>Churukian</a:t>
            </a:r>
            <a:r>
              <a:rPr lang="en-US" dirty="0">
                <a:solidFill>
                  <a:srgbClr val="919191"/>
                </a:solidFill>
                <a:latin typeface="open-sans-v15-latin"/>
              </a:rPr>
              <a:t>, D.L. Jones (Eds.), 2013 Physics Education Research Conference Proceedings. Melville, NY: AIP Press.</a:t>
            </a:r>
            <a:endParaRPr lang="en-US" dirty="0"/>
          </a:p>
        </p:txBody>
      </p:sp>
      <p:sp>
        <p:nvSpPr>
          <p:cNvPr id="9" name="Slide Number Placeholder 8">
            <a:extLst>
              <a:ext uri="{FF2B5EF4-FFF2-40B4-BE49-F238E27FC236}">
                <a16:creationId xmlns:a16="http://schemas.microsoft.com/office/drawing/2014/main" id="{3042F62E-5588-3341-ACB0-78C081A98A7D}"/>
              </a:ext>
            </a:extLst>
          </p:cNvPr>
          <p:cNvSpPr>
            <a:spLocks noGrp="1"/>
          </p:cNvSpPr>
          <p:nvPr>
            <p:ph type="sldNum" sz="quarter" idx="12"/>
          </p:nvPr>
        </p:nvSpPr>
        <p:spPr/>
        <p:txBody>
          <a:bodyPr/>
          <a:lstStyle/>
          <a:p>
            <a:pPr algn="l"/>
            <a:fld id="{58122264-2950-1C43-8B70-2621C0A8DBA5}" type="slidenum">
              <a:rPr lang="en-US" smtClean="0"/>
              <a:pPr algn="l"/>
              <a:t>7</a:t>
            </a:fld>
            <a:endParaRPr lang="en-US" dirty="0"/>
          </a:p>
        </p:txBody>
      </p:sp>
    </p:spTree>
    <p:extLst>
      <p:ext uri="{BB962C8B-B14F-4D97-AF65-F5344CB8AC3E}">
        <p14:creationId xmlns:p14="http://schemas.microsoft.com/office/powerpoint/2010/main" val="339434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RESEARCH</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980EE11-6F33-DB4F-B8C2-20A987873659}"/>
              </a:ext>
            </a:extLst>
          </p:cNvPr>
          <p:cNvGrpSpPr/>
          <p:nvPr/>
        </p:nvGrpSpPr>
        <p:grpSpPr>
          <a:xfrm>
            <a:off x="172530" y="1238827"/>
            <a:ext cx="8662099" cy="5405953"/>
            <a:chOff x="172530" y="1238827"/>
            <a:chExt cx="8662099" cy="5405953"/>
          </a:xfrm>
        </p:grpSpPr>
        <p:pic>
          <p:nvPicPr>
            <p:cNvPr id="11" name="Picture 10">
              <a:extLst>
                <a:ext uri="{FF2B5EF4-FFF2-40B4-BE49-F238E27FC236}">
                  <a16:creationId xmlns:a16="http://schemas.microsoft.com/office/drawing/2014/main" id="{CD25D157-66F8-D349-B127-127D46ED349B}"/>
                </a:ext>
              </a:extLst>
            </p:cNvPr>
            <p:cNvPicPr>
              <a:picLocks noChangeAspect="1"/>
            </p:cNvPicPr>
            <p:nvPr/>
          </p:nvPicPr>
          <p:blipFill>
            <a:blip r:embed="rId5"/>
            <a:srcRect/>
            <a:stretch/>
          </p:blipFill>
          <p:spPr>
            <a:xfrm>
              <a:off x="172530" y="1238827"/>
              <a:ext cx="8662099" cy="92948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401E030-D84C-A64E-A75A-667728E4D361}"/>
                </a:ext>
              </a:extLst>
            </p:cNvPr>
            <p:cNvPicPr>
              <a:picLocks noChangeAspect="1"/>
            </p:cNvPicPr>
            <p:nvPr/>
          </p:nvPicPr>
          <p:blipFill rotWithShape="1">
            <a:blip r:embed="rId6"/>
            <a:srcRect l="1" r="1006" b="92105"/>
            <a:stretch/>
          </p:blipFill>
          <p:spPr>
            <a:xfrm>
              <a:off x="172530" y="2120234"/>
              <a:ext cx="8662099" cy="53667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894B111E-9991-CA47-AD77-71749B46852F}"/>
                </a:ext>
              </a:extLst>
            </p:cNvPr>
            <p:cNvPicPr>
              <a:picLocks noChangeAspect="1"/>
            </p:cNvPicPr>
            <p:nvPr/>
          </p:nvPicPr>
          <p:blipFill rotWithShape="1">
            <a:blip r:embed="rId6"/>
            <a:srcRect l="1" t="26234" r="1006" b="13405"/>
            <a:stretch/>
          </p:blipFill>
          <p:spPr>
            <a:xfrm>
              <a:off x="172530" y="2541685"/>
              <a:ext cx="8662099" cy="4103095"/>
            </a:xfrm>
            <a:prstGeom prst="rect">
              <a:avLst/>
            </a:prstGeom>
          </p:spPr>
        </p:pic>
      </p:grpSp>
      <p:sp>
        <p:nvSpPr>
          <p:cNvPr id="16" name="Oval 15">
            <a:extLst>
              <a:ext uri="{FF2B5EF4-FFF2-40B4-BE49-F238E27FC236}">
                <a16:creationId xmlns:a16="http://schemas.microsoft.com/office/drawing/2014/main" id="{4A4B9039-4498-8C40-9523-76A641138F06}"/>
              </a:ext>
            </a:extLst>
          </p:cNvPr>
          <p:cNvSpPr/>
          <p:nvPr/>
        </p:nvSpPr>
        <p:spPr>
          <a:xfrm>
            <a:off x="6493217" y="1289040"/>
            <a:ext cx="887072" cy="6752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366CF48-0496-8148-98A9-DF50EEF9B33A}"/>
              </a:ext>
            </a:extLst>
          </p:cNvPr>
          <p:cNvPicPr>
            <a:picLocks noChangeAspect="1"/>
          </p:cNvPicPr>
          <p:nvPr/>
        </p:nvPicPr>
        <p:blipFill>
          <a:blip r:embed="rId7"/>
          <a:srcRect/>
          <a:stretch/>
        </p:blipFill>
        <p:spPr>
          <a:xfrm>
            <a:off x="9227915" y="3685803"/>
            <a:ext cx="1905000" cy="1905000"/>
          </a:xfrm>
          <a:prstGeom prst="rect">
            <a:avLst/>
          </a:prstGeom>
        </p:spPr>
      </p:pic>
      <p:sp>
        <p:nvSpPr>
          <p:cNvPr id="6" name="Slide Number Placeholder 5">
            <a:extLst>
              <a:ext uri="{FF2B5EF4-FFF2-40B4-BE49-F238E27FC236}">
                <a16:creationId xmlns:a16="http://schemas.microsoft.com/office/drawing/2014/main" id="{BEEBEE1E-DCBA-B242-9D96-2F69345176AC}"/>
              </a:ext>
            </a:extLst>
          </p:cNvPr>
          <p:cNvSpPr>
            <a:spLocks noGrp="1"/>
          </p:cNvSpPr>
          <p:nvPr>
            <p:ph type="sldNum" sz="quarter" idx="12"/>
          </p:nvPr>
        </p:nvSpPr>
        <p:spPr/>
        <p:txBody>
          <a:bodyPr/>
          <a:lstStyle/>
          <a:p>
            <a:pPr algn="l"/>
            <a:fld id="{58122264-2950-1C43-8B70-2621C0A8DBA5}" type="slidenum">
              <a:rPr lang="en-US" smtClean="0"/>
              <a:pPr algn="l"/>
              <a:t>8</a:t>
            </a:fld>
            <a:endParaRPr lang="en-US" dirty="0"/>
          </a:p>
        </p:txBody>
      </p:sp>
      <p:sp>
        <p:nvSpPr>
          <p:cNvPr id="18" name="Content Placeholder 5">
            <a:extLst>
              <a:ext uri="{FF2B5EF4-FFF2-40B4-BE49-F238E27FC236}">
                <a16:creationId xmlns:a16="http://schemas.microsoft.com/office/drawing/2014/main" id="{A17A87F1-95A7-E145-851C-4E41EF23FC63}"/>
              </a:ext>
            </a:extLst>
          </p:cNvPr>
          <p:cNvSpPr>
            <a:spLocks noGrp="1"/>
          </p:cNvSpPr>
          <p:nvPr>
            <p:ph idx="1"/>
          </p:nvPr>
        </p:nvSpPr>
        <p:spPr>
          <a:xfrm>
            <a:off x="9007030" y="1652929"/>
            <a:ext cx="2878904" cy="1519262"/>
          </a:xfrm>
        </p:spPr>
        <p:txBody>
          <a:bodyPr>
            <a:noAutofit/>
          </a:bodyPr>
          <a:lstStyle/>
          <a:p>
            <a:pPr marL="0" indent="0">
              <a:buNone/>
            </a:pPr>
            <a:r>
              <a:rPr lang="en-US" sz="2000" dirty="0"/>
              <a:t>Learn more by visiting our website.</a:t>
            </a:r>
          </a:p>
          <a:p>
            <a:pPr marL="0" indent="0">
              <a:lnSpc>
                <a:spcPct val="110000"/>
              </a:lnSpc>
              <a:buNone/>
            </a:pPr>
            <a:r>
              <a:rPr lang="en-US" sz="2000" u="sng" dirty="0">
                <a:solidFill>
                  <a:schemeClr val="accent5">
                    <a:lumMod val="75000"/>
                  </a:schemeClr>
                </a:solidFill>
              </a:rPr>
              <a:t>peerphysics.org/research</a:t>
            </a:r>
          </a:p>
          <a:p>
            <a:endParaRPr lang="en-US" sz="2000" dirty="0"/>
          </a:p>
        </p:txBody>
      </p:sp>
    </p:spTree>
    <p:extLst>
      <p:ext uri="{BB962C8B-B14F-4D97-AF65-F5344CB8AC3E}">
        <p14:creationId xmlns:p14="http://schemas.microsoft.com/office/powerpoint/2010/main" val="319495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82E3-1058-FE45-80A0-6B1D4EAC6151}"/>
              </a:ext>
            </a:extLst>
          </p:cNvPr>
          <p:cNvSpPr>
            <a:spLocks noGrp="1"/>
          </p:cNvSpPr>
          <p:nvPr>
            <p:ph type="title"/>
          </p:nvPr>
        </p:nvSpPr>
        <p:spPr>
          <a:xfrm>
            <a:off x="838200" y="360176"/>
            <a:ext cx="10515600" cy="722696"/>
          </a:xfrm>
        </p:spPr>
        <p:txBody>
          <a:bodyPr/>
          <a:lstStyle/>
          <a:p>
            <a:pPr algn="ctr"/>
            <a:r>
              <a:rPr lang="en-US" b="1" dirty="0">
                <a:latin typeface="Avenir Next" panose="020B0503020202020204" pitchFamily="34" charset="0"/>
              </a:rPr>
              <a:t>CURRICULAR RESOURCES</a:t>
            </a:r>
          </a:p>
        </p:txBody>
      </p:sp>
      <p:pic>
        <p:nvPicPr>
          <p:cNvPr id="30" name="Picture 29">
            <a:extLst>
              <a:ext uri="{FF2B5EF4-FFF2-40B4-BE49-F238E27FC236}">
                <a16:creationId xmlns:a16="http://schemas.microsoft.com/office/drawing/2014/main" id="{94EFDA0E-2B60-CA47-8B47-6A9F8D53811D}"/>
              </a:ext>
            </a:extLst>
          </p:cNvPr>
          <p:cNvPicPr/>
          <p:nvPr/>
        </p:nvPicPr>
        <p:blipFill rotWithShape="1">
          <a:blip r:embed="rId3"/>
          <a:srcRect l="-1491" t="-6176" r="-1083" b="6176"/>
          <a:stretch/>
        </p:blipFill>
        <p:spPr>
          <a:xfrm>
            <a:off x="8873371" y="5854119"/>
            <a:ext cx="3012563" cy="893416"/>
          </a:xfrm>
          <a:prstGeom prst="rect">
            <a:avLst/>
          </a:prstGeom>
        </p:spPr>
      </p:pic>
      <p:grpSp>
        <p:nvGrpSpPr>
          <p:cNvPr id="31" name="Group 30">
            <a:extLst>
              <a:ext uri="{FF2B5EF4-FFF2-40B4-BE49-F238E27FC236}">
                <a16:creationId xmlns:a16="http://schemas.microsoft.com/office/drawing/2014/main" id="{E5261615-E791-9541-9D31-08435396A7E1}"/>
              </a:ext>
            </a:extLst>
          </p:cNvPr>
          <p:cNvGrpSpPr/>
          <p:nvPr/>
        </p:nvGrpSpPr>
        <p:grpSpPr>
          <a:xfrm>
            <a:off x="306066" y="5934549"/>
            <a:ext cx="8700964" cy="705281"/>
            <a:chOff x="-250648" y="208203"/>
            <a:chExt cx="8700964" cy="705281"/>
          </a:xfrm>
        </p:grpSpPr>
        <p:pic>
          <p:nvPicPr>
            <p:cNvPr id="32" name="Picture 31">
              <a:extLst>
                <a:ext uri="{FF2B5EF4-FFF2-40B4-BE49-F238E27FC236}">
                  <a16:creationId xmlns:a16="http://schemas.microsoft.com/office/drawing/2014/main" id="{068EA20B-3E93-7947-9DDD-854CB4E749B8}"/>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92176" y="-3834621"/>
              <a:ext cx="615315" cy="8700964"/>
            </a:xfrm>
            <a:prstGeom prst="rect">
              <a:avLst/>
            </a:prstGeom>
          </p:spPr>
        </p:pic>
        <p:sp>
          <p:nvSpPr>
            <p:cNvPr id="33" name="Rectangle 32">
              <a:extLst>
                <a:ext uri="{FF2B5EF4-FFF2-40B4-BE49-F238E27FC236}">
                  <a16:creationId xmlns:a16="http://schemas.microsoft.com/office/drawing/2014/main" id="{EEAF8A26-36DC-754A-BBBF-DCA8476293BA}"/>
                </a:ext>
              </a:extLst>
            </p:cNvPr>
            <p:cNvSpPr/>
            <p:nvPr/>
          </p:nvSpPr>
          <p:spPr>
            <a:xfrm rot="1859092">
              <a:off x="8154431" y="298169"/>
              <a:ext cx="189781" cy="61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05F9E832-C39F-6447-BD33-F334531FAB11}"/>
              </a:ext>
            </a:extLst>
          </p:cNvPr>
          <p:cNvCxnSpPr>
            <a:cxnSpLocks/>
          </p:cNvCxnSpPr>
          <p:nvPr/>
        </p:nvCxnSpPr>
        <p:spPr>
          <a:xfrm>
            <a:off x="506186" y="1142990"/>
            <a:ext cx="11179629" cy="0"/>
          </a:xfrm>
          <a:prstGeom prst="line">
            <a:avLst/>
          </a:prstGeom>
          <a:ln w="28575">
            <a:solidFill>
              <a:srgbClr val="101B2E"/>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21A75D-70C5-D044-B55E-57B727CA3CA1}"/>
              </a:ext>
            </a:extLst>
          </p:cNvPr>
          <p:cNvPicPr>
            <a:picLocks noChangeAspect="1"/>
          </p:cNvPicPr>
          <p:nvPr/>
        </p:nvPicPr>
        <p:blipFill>
          <a:blip r:embed="rId5"/>
          <a:stretch>
            <a:fillRect/>
          </a:stretch>
        </p:blipFill>
        <p:spPr>
          <a:xfrm>
            <a:off x="8454887" y="1245746"/>
            <a:ext cx="2213225" cy="2265670"/>
          </a:xfrm>
          <a:prstGeom prst="rect">
            <a:avLst/>
          </a:prstGeom>
        </p:spPr>
      </p:pic>
      <p:sp>
        <p:nvSpPr>
          <p:cNvPr id="14" name="Content Placeholder 5">
            <a:extLst>
              <a:ext uri="{FF2B5EF4-FFF2-40B4-BE49-F238E27FC236}">
                <a16:creationId xmlns:a16="http://schemas.microsoft.com/office/drawing/2014/main" id="{B713CF28-980D-D141-998F-C606837BE308}"/>
              </a:ext>
            </a:extLst>
          </p:cNvPr>
          <p:cNvSpPr>
            <a:spLocks noGrp="1"/>
          </p:cNvSpPr>
          <p:nvPr>
            <p:ph idx="1"/>
          </p:nvPr>
        </p:nvSpPr>
        <p:spPr>
          <a:xfrm>
            <a:off x="838200" y="1450062"/>
            <a:ext cx="8214529" cy="4351338"/>
          </a:xfrm>
        </p:spPr>
        <p:txBody>
          <a:bodyPr>
            <a:normAutofit/>
          </a:bodyPr>
          <a:lstStyle/>
          <a:p>
            <a:r>
              <a:rPr lang="en-US" dirty="0"/>
              <a:t>Responds to </a:t>
            </a:r>
            <a:r>
              <a:rPr lang="en-US" b="1" dirty="0"/>
              <a:t>NGSS ideals </a:t>
            </a:r>
            <a:r>
              <a:rPr lang="en-US" dirty="0"/>
              <a:t>– students engage in the scientific practices to establish physics principles</a:t>
            </a:r>
          </a:p>
          <a:p>
            <a:r>
              <a:rPr lang="en-US" dirty="0"/>
              <a:t>Offers </a:t>
            </a:r>
            <a:r>
              <a:rPr lang="en-US" b="1" dirty="0"/>
              <a:t>lab-based curricular resources</a:t>
            </a:r>
          </a:p>
          <a:p>
            <a:pPr marL="0" indent="0">
              <a:buNone/>
            </a:pPr>
            <a:endParaRPr lang="en-US" dirty="0"/>
          </a:p>
          <a:p>
            <a:endParaRPr lang="en-US" dirty="0"/>
          </a:p>
          <a:p>
            <a:endParaRPr lang="en-US" dirty="0"/>
          </a:p>
        </p:txBody>
      </p:sp>
      <p:pic>
        <p:nvPicPr>
          <p:cNvPr id="4" name="Picture 3" descr="Graphical user interface&#10;&#10;Description automatically generated with medium confidence">
            <a:extLst>
              <a:ext uri="{FF2B5EF4-FFF2-40B4-BE49-F238E27FC236}">
                <a16:creationId xmlns:a16="http://schemas.microsoft.com/office/drawing/2014/main" id="{554049D8-AC0F-2843-820D-F1A19841E30C}"/>
              </a:ext>
            </a:extLst>
          </p:cNvPr>
          <p:cNvPicPr>
            <a:picLocks noChangeAspect="1"/>
          </p:cNvPicPr>
          <p:nvPr/>
        </p:nvPicPr>
        <p:blipFill>
          <a:blip r:embed="rId6"/>
          <a:stretch>
            <a:fillRect/>
          </a:stretch>
        </p:blipFill>
        <p:spPr>
          <a:xfrm>
            <a:off x="1252680" y="3308944"/>
            <a:ext cx="9309304" cy="2535184"/>
          </a:xfrm>
          <a:prstGeom prst="rect">
            <a:avLst/>
          </a:prstGeom>
        </p:spPr>
      </p:pic>
      <p:sp>
        <p:nvSpPr>
          <p:cNvPr id="7" name="Slide Number Placeholder 6">
            <a:extLst>
              <a:ext uri="{FF2B5EF4-FFF2-40B4-BE49-F238E27FC236}">
                <a16:creationId xmlns:a16="http://schemas.microsoft.com/office/drawing/2014/main" id="{85CCEB4D-0A9B-D84F-9F87-DA817A3E9B59}"/>
              </a:ext>
            </a:extLst>
          </p:cNvPr>
          <p:cNvSpPr>
            <a:spLocks noGrp="1"/>
          </p:cNvSpPr>
          <p:nvPr>
            <p:ph type="sldNum" sz="quarter" idx="12"/>
          </p:nvPr>
        </p:nvSpPr>
        <p:spPr/>
        <p:txBody>
          <a:bodyPr/>
          <a:lstStyle/>
          <a:p>
            <a:pPr algn="l"/>
            <a:fld id="{58122264-2950-1C43-8B70-2621C0A8DBA5}" type="slidenum">
              <a:rPr lang="en-US" smtClean="0"/>
              <a:pPr algn="l"/>
              <a:t>9</a:t>
            </a:fld>
            <a:endParaRPr lang="en-US" dirty="0"/>
          </a:p>
        </p:txBody>
      </p:sp>
    </p:spTree>
    <p:extLst>
      <p:ext uri="{BB962C8B-B14F-4D97-AF65-F5344CB8AC3E}">
        <p14:creationId xmlns:p14="http://schemas.microsoft.com/office/powerpoint/2010/main" val="37291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12233</TotalTime>
  <Words>904</Words>
  <Application>Microsoft Macintosh PowerPoint</Application>
  <PresentationFormat>Widescreen</PresentationFormat>
  <Paragraphs>163</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Avenir Book</vt:lpstr>
      <vt:lpstr>Avenir Next</vt:lpstr>
      <vt:lpstr>Calibri</vt:lpstr>
      <vt:lpstr>Calibri Light</vt:lpstr>
      <vt:lpstr>Courier New</vt:lpstr>
      <vt:lpstr>open-sans-v15-latin</vt:lpstr>
      <vt:lpstr>Verdana</vt:lpstr>
      <vt:lpstr>Office Theme</vt:lpstr>
      <vt:lpstr>Introducing Chapter W - Waves</vt:lpstr>
      <vt:lpstr>INTRODUCING PEER PHYSICS</vt:lpstr>
      <vt:lpstr>A BRIEF HISTORY</vt:lpstr>
      <vt:lpstr>A BRIEF HISTORY</vt:lpstr>
      <vt:lpstr>RESEARCH</vt:lpstr>
      <vt:lpstr>RESEARCH</vt:lpstr>
      <vt:lpstr>RESEARCH</vt:lpstr>
      <vt:lpstr>RESEARCH</vt:lpstr>
      <vt:lpstr>CURRICULAR RESOURCES</vt:lpstr>
      <vt:lpstr>CURRICULAR RESOURCES</vt:lpstr>
      <vt:lpstr>CURRICULAR RESOURCES</vt:lpstr>
      <vt:lpstr>CHAPTER W – WAVES</vt:lpstr>
      <vt:lpstr>CHAPTER W – WAVES</vt:lpstr>
      <vt:lpstr>CHAPTER W – WAVES</vt:lpstr>
      <vt:lpstr>CHAPTER W – WAVES</vt:lpstr>
      <vt:lpstr>CHAPTER W – WAVES</vt:lpstr>
      <vt:lpstr>JOIN US FOR MORE</vt:lpstr>
      <vt:lpstr>CHAPTER W – WAVES</vt:lpstr>
      <vt:lpstr>CHAPTER W – WAVES</vt:lpstr>
      <vt:lpstr>CHAPTER W – WAVES</vt:lpstr>
      <vt:lpstr>CHAPTER W – WAVES</vt:lpstr>
      <vt:lpstr>CHAPTER W – WAVES</vt:lpstr>
      <vt:lpstr>CHAPTER W – WAVES</vt:lpstr>
      <vt:lpstr>CHAPTER W – WAVES</vt:lpstr>
      <vt:lpstr>CHAPTER W – WAVES</vt:lpstr>
      <vt:lpstr>CHAPTER W – WAVES</vt:lpstr>
      <vt:lpstr>CHAPTER W – WAVES</vt:lpstr>
      <vt:lpstr>LEARN MORE AND JOIN US!</vt:lpstr>
      <vt:lpstr>JOIN US FOR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PEER Physics</dc:title>
  <dc:creator>Michelle N Stachurski</dc:creator>
  <cp:lastModifiedBy>Michelle N Stachurski</cp:lastModifiedBy>
  <cp:revision>161</cp:revision>
  <cp:lastPrinted>2021-04-09T15:37:26Z</cp:lastPrinted>
  <dcterms:created xsi:type="dcterms:W3CDTF">2019-10-10T16:34:06Z</dcterms:created>
  <dcterms:modified xsi:type="dcterms:W3CDTF">2021-04-09T19:38:18Z</dcterms:modified>
</cp:coreProperties>
</file>