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 id="2147483698" r:id="rId3"/>
    <p:sldMasterId id="2147483687" r:id="rId4"/>
  </p:sldMasterIdLst>
  <p:notesMasterIdLst>
    <p:notesMasterId r:id="rId18"/>
  </p:notesMasterIdLst>
  <p:handoutMasterIdLst>
    <p:handoutMasterId r:id="rId19"/>
  </p:handoutMasterIdLst>
  <p:sldIdLst>
    <p:sldId id="260" r:id="rId5"/>
    <p:sldId id="282" r:id="rId6"/>
    <p:sldId id="286" r:id="rId7"/>
    <p:sldId id="285" r:id="rId8"/>
    <p:sldId id="782" r:id="rId9"/>
    <p:sldId id="268" r:id="rId10"/>
    <p:sldId id="287" r:id="rId11"/>
    <p:sldId id="263" r:id="rId12"/>
    <p:sldId id="264" r:id="rId13"/>
    <p:sldId id="265" r:id="rId14"/>
    <p:sldId id="266" r:id="rId15"/>
    <p:sldId id="290" r:id="rId16"/>
    <p:sldId id="267" r:id="rId1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2BFF58-6B64-4189-AD9A-4666BF177485}">
          <p14:sldIdLst>
            <p14:sldId id="260"/>
            <p14:sldId id="282"/>
            <p14:sldId id="286"/>
            <p14:sldId id="285"/>
            <p14:sldId id="782"/>
            <p14:sldId id="268"/>
            <p14:sldId id="287"/>
            <p14:sldId id="263"/>
            <p14:sldId id="264"/>
            <p14:sldId id="265"/>
            <p14:sldId id="266"/>
            <p14:sldId id="290"/>
            <p14:sldId id="2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920" autoAdjust="0"/>
  </p:normalViewPr>
  <p:slideViewPr>
    <p:cSldViewPr snapToGrid="0">
      <p:cViewPr varScale="1">
        <p:scale>
          <a:sx n="47" d="100"/>
          <a:sy n="47" d="100"/>
        </p:scale>
        <p:origin x="2438"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2C8F9-F9B8-4EBE-B52F-E0F8ABBF8A23}"/>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881F17F-2BFE-4197-8716-59C0960EDFAD}"/>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D26F84E-CE4B-43DD-AE61-F7C6DB5873D1}" type="datetimeFigureOut">
              <a:rPr lang="en-US" smtClean="0"/>
              <a:t>4/19/2021</a:t>
            </a:fld>
            <a:endParaRPr lang="en-US"/>
          </a:p>
        </p:txBody>
      </p:sp>
      <p:sp>
        <p:nvSpPr>
          <p:cNvPr id="4" name="Footer Placeholder 3">
            <a:extLst>
              <a:ext uri="{FF2B5EF4-FFF2-40B4-BE49-F238E27FC236}">
                <a16:creationId xmlns:a16="http://schemas.microsoft.com/office/drawing/2014/main" id="{2038AFF0-EF01-48C4-A978-A0D47692F312}"/>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01CEC-A0B4-4636-B2CC-E4057C53728A}"/>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C1049A8-3F0A-4826-B51E-33C746CBDFA1}" type="slidenum">
              <a:rPr lang="en-US" smtClean="0"/>
              <a:t>‹#›</a:t>
            </a:fld>
            <a:endParaRPr lang="en-US"/>
          </a:p>
        </p:txBody>
      </p:sp>
    </p:spTree>
    <p:extLst>
      <p:ext uri="{BB962C8B-B14F-4D97-AF65-F5344CB8AC3E}">
        <p14:creationId xmlns:p14="http://schemas.microsoft.com/office/powerpoint/2010/main" val="94925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7BB774D-4C6D-47C2-AD3D-0BFCAFC8051B}" type="datetimeFigureOut">
              <a:rPr lang="en-US" smtClean="0"/>
              <a:t>4/19/2021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E3104A45-43E1-4922-8F70-28F976EB5862}" type="slidenum">
              <a:rPr lang="en-US" smtClean="0"/>
              <a:t>‹#›</a:t>
            </a:fld>
            <a:endParaRPr lang="en-US"/>
          </a:p>
        </p:txBody>
      </p:sp>
    </p:spTree>
    <p:extLst>
      <p:ext uri="{BB962C8B-B14F-4D97-AF65-F5344CB8AC3E}">
        <p14:creationId xmlns:p14="http://schemas.microsoft.com/office/powerpoint/2010/main" val="51713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at 11:15</a:t>
            </a:r>
          </a:p>
          <a:p>
            <a:r>
              <a:rPr lang="en-US" dirty="0"/>
              <a:t>If possible, print out two of the resources in the file link you see.</a:t>
            </a:r>
          </a:p>
          <a:p>
            <a:pPr marL="235572" indent="-235572">
              <a:buAutoNum type="arabicPeriod"/>
            </a:pPr>
            <a:r>
              <a:rPr lang="en-US" dirty="0"/>
              <a:t>The Transcript for today’s video analysis</a:t>
            </a:r>
          </a:p>
          <a:p>
            <a:pPr marL="235572" indent="-235572">
              <a:buAutoNum type="arabicPeriod"/>
            </a:pPr>
            <a:r>
              <a:rPr lang="en-US" dirty="0"/>
              <a:t>The Lesson Analysis protocol.  </a:t>
            </a:r>
          </a:p>
          <a:p>
            <a:pPr marL="235572" indent="-235572">
              <a:buAutoNum type="arabicPeriod"/>
            </a:pPr>
            <a:endParaRPr lang="en-US" dirty="0"/>
          </a:p>
          <a:p>
            <a:pPr>
              <a:lnSpc>
                <a:spcPct val="115000"/>
              </a:lnSpc>
            </a:pPr>
            <a:r>
              <a:rPr lang="en-US" dirty="0"/>
              <a:t>Today’s session has two goals. </a:t>
            </a:r>
          </a:p>
          <a:p>
            <a:pPr marL="235572" indent="-235572">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We’ll engage in a brief analysis of a classroom video episode and consider how having professional discussions based in video can support deep teacher learning. </a:t>
            </a:r>
          </a:p>
          <a:p>
            <a:pPr marL="235572" indent="-235572">
              <a:lnSpc>
                <a:spcPct val="115000"/>
              </a:lnSpc>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I’ll introduce you to the BSCS </a:t>
            </a:r>
            <a:r>
              <a:rPr lang="en-US" dirty="0" err="1">
                <a:latin typeface="Times New Roman" panose="02020603050405020304" pitchFamily="18" charset="0"/>
                <a:ea typeface="Calibri" panose="020F0502020204030204" pitchFamily="34" charset="0"/>
                <a:cs typeface="Times New Roman" panose="02020603050405020304" pitchFamily="18" charset="0"/>
              </a:rPr>
              <a:t>Videoverse</a:t>
            </a:r>
            <a:r>
              <a:rPr lang="en-US" dirty="0">
                <a:latin typeface="Times New Roman" panose="02020603050405020304" pitchFamily="18" charset="0"/>
                <a:ea typeface="Calibri" panose="020F0502020204030204" pitchFamily="34" charset="0"/>
                <a:cs typeface="Times New Roman" panose="02020603050405020304" pitchFamily="18" charset="0"/>
              </a:rPr>
              <a:t> – a free library of classroom videos that you could use at your university site, your school district, your department, or as an individual teacher to reflect and learn from teaching episodes.  </a:t>
            </a:r>
          </a:p>
          <a:p>
            <a:pPr marL="235572" indent="-235572">
              <a:lnSpc>
                <a:spcPct val="115000"/>
              </a:lnSpc>
              <a:buFont typeface="+mj-lt"/>
              <a:buAutoNum type="arabicPeriod"/>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First, a little background on the STeLLA Program and what brings me to the AAPT meeting.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104A45-43E1-4922-8F70-28F976EB5862}" type="slidenum">
              <a:rPr lang="en-US" smtClean="0"/>
              <a:t>1</a:t>
            </a:fld>
            <a:endParaRPr lang="en-US"/>
          </a:p>
        </p:txBody>
      </p:sp>
    </p:spTree>
    <p:extLst>
      <p:ext uri="{BB962C8B-B14F-4D97-AF65-F5344CB8AC3E}">
        <p14:creationId xmlns:p14="http://schemas.microsoft.com/office/powerpoint/2010/main" val="391644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 43</a:t>
            </a:r>
          </a:p>
          <a:p>
            <a:r>
              <a:rPr lang="en-US" dirty="0"/>
              <a:t>7 minutes for this sharing</a:t>
            </a:r>
          </a:p>
        </p:txBody>
      </p:sp>
      <p:sp>
        <p:nvSpPr>
          <p:cNvPr id="4" name="Slide Number Placeholder 3"/>
          <p:cNvSpPr>
            <a:spLocks noGrp="1"/>
          </p:cNvSpPr>
          <p:nvPr>
            <p:ph type="sldNum" sz="quarter" idx="5"/>
          </p:nvPr>
        </p:nvSpPr>
        <p:spPr/>
        <p:txBody>
          <a:bodyPr/>
          <a:lstStyle/>
          <a:p>
            <a:fld id="{E3104A45-43E1-4922-8F70-28F976EB5862}" type="slidenum">
              <a:rPr lang="en-US" smtClean="0"/>
              <a:t>10</a:t>
            </a:fld>
            <a:endParaRPr lang="en-US"/>
          </a:p>
        </p:txBody>
      </p:sp>
    </p:spTree>
    <p:extLst>
      <p:ext uri="{BB962C8B-B14F-4D97-AF65-F5344CB8AC3E}">
        <p14:creationId xmlns:p14="http://schemas.microsoft.com/office/powerpoint/2010/main" val="1015543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11:50</a:t>
            </a:r>
          </a:p>
          <a:p>
            <a:r>
              <a:rPr lang="en-US" dirty="0"/>
              <a:t>10 minutes to explore the </a:t>
            </a:r>
            <a:r>
              <a:rPr lang="en-US" dirty="0" err="1"/>
              <a:t>Videoverse</a:t>
            </a:r>
            <a:endParaRPr lang="en-US" dirty="0"/>
          </a:p>
          <a:p>
            <a:endParaRPr lang="en-US" dirty="0"/>
          </a:p>
          <a:p>
            <a:r>
              <a:rPr lang="en-US" dirty="0"/>
              <a:t>Now that you’ve had that brief introduction to video analysis as a way to get teachers talking about teaching and learning, I want to introduce you to a new, free, video resource</a:t>
            </a:r>
          </a:p>
          <a:p>
            <a:r>
              <a:rPr lang="en-US" dirty="0"/>
              <a:t>In a soft launch – Beta version </a:t>
            </a:r>
          </a:p>
          <a:p>
            <a:pPr marL="176679" indent="-176679">
              <a:buFont typeface="Arial" panose="020B0604020202020204" pitchFamily="34" charset="0"/>
              <a:buChar char="•"/>
            </a:pPr>
            <a:r>
              <a:rPr lang="en-US" dirty="0"/>
              <a:t>It’s a work in progress – you might find some glitches as we’re working through the set-up</a:t>
            </a:r>
          </a:p>
          <a:p>
            <a:pPr marL="176679" indent="-176679" defTabSz="942289">
              <a:buFont typeface="Arial" panose="020B0604020202020204" pitchFamily="34" charset="0"/>
              <a:buChar char="•"/>
              <a:defRPr/>
            </a:pPr>
            <a:r>
              <a:rPr lang="en-US" dirty="0"/>
              <a:t>Free for now as we work out the kinks – use the coupon code FREE ACCESS</a:t>
            </a:r>
          </a:p>
          <a:p>
            <a:pPr marL="176679" indent="-176679">
              <a:buFont typeface="Arial" panose="020B0604020202020204" pitchFamily="34" charset="0"/>
              <a:buChar char="•"/>
            </a:pPr>
            <a:r>
              <a:rPr lang="en-US" dirty="0"/>
              <a:t>New videos are being added every month</a:t>
            </a:r>
          </a:p>
          <a:p>
            <a:pPr marL="176679" indent="-176679">
              <a:buFont typeface="Arial" panose="020B0604020202020204" pitchFamily="34" charset="0"/>
              <a:buChar char="•"/>
            </a:pPr>
            <a:r>
              <a:rPr lang="en-US" dirty="0"/>
              <a:t>Feel free to share the link with others – and the FREEACCESS code</a:t>
            </a:r>
          </a:p>
          <a:p>
            <a:pPr marL="176679" indent="-176679">
              <a:buFont typeface="Arial" panose="020B0604020202020204" pitchFamily="34" charset="0"/>
              <a:buChar char="•"/>
            </a:pPr>
            <a:r>
              <a:rPr lang="en-US" dirty="0"/>
              <a:t>We are asking all who register to complete a survey form with a few basic questions to help us refine the site to better meet the needs of our users.  Please fill out the survey – and let us know how we can serve the needs of the community.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104A45-43E1-4922-8F70-28F976EB5862}" type="slidenum">
              <a:rPr lang="en-US" smtClean="0"/>
              <a:t>11</a:t>
            </a:fld>
            <a:endParaRPr lang="en-US"/>
          </a:p>
        </p:txBody>
      </p:sp>
    </p:spTree>
    <p:extLst>
      <p:ext uri="{BB962C8B-B14F-4D97-AF65-F5344CB8AC3E}">
        <p14:creationId xmlns:p14="http://schemas.microsoft.com/office/powerpoint/2010/main" val="214532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12:00</a:t>
            </a:r>
          </a:p>
        </p:txBody>
      </p:sp>
      <p:sp>
        <p:nvSpPr>
          <p:cNvPr id="4" name="Slide Number Placeholder 3"/>
          <p:cNvSpPr>
            <a:spLocks noGrp="1"/>
          </p:cNvSpPr>
          <p:nvPr>
            <p:ph type="sldNum" sz="quarter" idx="5"/>
          </p:nvPr>
        </p:nvSpPr>
        <p:spPr/>
        <p:txBody>
          <a:bodyPr/>
          <a:lstStyle/>
          <a:p>
            <a:fld id="{E3104A45-43E1-4922-8F70-28F976EB5862}" type="slidenum">
              <a:rPr lang="en-US" smtClean="0"/>
              <a:t>12</a:t>
            </a:fld>
            <a:endParaRPr lang="en-US"/>
          </a:p>
        </p:txBody>
      </p:sp>
    </p:spTree>
    <p:extLst>
      <p:ext uri="{BB962C8B-B14F-4D97-AF65-F5344CB8AC3E}">
        <p14:creationId xmlns:p14="http://schemas.microsoft.com/office/powerpoint/2010/main" val="248304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104A45-43E1-4922-8F70-28F976EB5862}" type="slidenum">
              <a:rPr lang="en-US" smtClean="0"/>
              <a:t>13</a:t>
            </a:fld>
            <a:endParaRPr lang="en-US"/>
          </a:p>
        </p:txBody>
      </p:sp>
    </p:spTree>
    <p:extLst>
      <p:ext uri="{BB962C8B-B14F-4D97-AF65-F5344CB8AC3E}">
        <p14:creationId xmlns:p14="http://schemas.microsoft.com/office/powerpoint/2010/main" val="320351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11:16</a:t>
            </a:r>
          </a:p>
          <a:p>
            <a:r>
              <a:rPr lang="en-US" dirty="0"/>
              <a:t>STeLLA is an approach to teacher learning that has been shown to impact teachers and what they do in the classroom, but more importantly, has been shown to improve student learning outcomes.  </a:t>
            </a:r>
          </a:p>
          <a:p>
            <a:endParaRPr lang="en-US" dirty="0"/>
          </a:p>
          <a:p>
            <a:r>
              <a:rPr lang="en-US" dirty="0"/>
              <a:t>The STeLLA approach has two prongs – a framework of high leverage practices to help teachers focus on revealing and responding to student thinking in the classroom and creating deep and rigorous science learning by connecting ideas in a science storyline, combined with an approach to teacher learning using video-based analysis of practice.</a:t>
            </a:r>
          </a:p>
          <a:p>
            <a:endParaRPr lang="en-US" dirty="0"/>
          </a:p>
          <a:p>
            <a:r>
              <a:rPr lang="en-US" dirty="0"/>
              <a:t>In today’s session, we won’t focus on the STeLLA framework of specific strategies, but will focus on the power of video analysis for teacher learning.  </a:t>
            </a:r>
          </a:p>
        </p:txBody>
      </p:sp>
      <p:sp>
        <p:nvSpPr>
          <p:cNvPr id="4" name="Slide Number Placeholder 3"/>
          <p:cNvSpPr>
            <a:spLocks noGrp="1"/>
          </p:cNvSpPr>
          <p:nvPr>
            <p:ph type="sldNum" sz="quarter" idx="5"/>
          </p:nvPr>
        </p:nvSpPr>
        <p:spPr/>
        <p:txBody>
          <a:bodyPr/>
          <a:lstStyle/>
          <a:p>
            <a:fld id="{655F6EEF-C898-4922-B1D2-EC22D780C6E5}" type="slidenum">
              <a:rPr lang="en-US"/>
              <a:t>2</a:t>
            </a:fld>
            <a:endParaRPr lang="en-US"/>
          </a:p>
        </p:txBody>
      </p:sp>
    </p:spTree>
    <p:extLst>
      <p:ext uri="{BB962C8B-B14F-4D97-AF65-F5344CB8AC3E}">
        <p14:creationId xmlns:p14="http://schemas.microsoft.com/office/powerpoint/2010/main" val="283527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11:17</a:t>
            </a:r>
          </a:p>
          <a:p>
            <a:r>
              <a:rPr lang="en-US" dirty="0"/>
              <a:t>I’m here with you today because I’ve been working with some of your colleagues from the University of Northern Colorado on a program that introduces the STeLLA approach to Preservice teachers in a program called STeLLA Colorado-2 == because it is our second big STeLLA project in Colorado.  In this case our goal is to improve the quality of science teachers from the outset of their career by addressing one of the most troublesome aspects of teacher education, the disconnect between a Preservice teachers’ experience of science teaching in their university science courses, their science education methods course, and their practicum experiences. Our goal at UNC is to bridge this gap by introducing the STeLLA program to a group of faculty and mentor teachers. </a:t>
            </a:r>
          </a:p>
          <a:p>
            <a:endParaRPr lang="en-US" dirty="0"/>
          </a:p>
          <a:p>
            <a:pPr defTabSz="942289"/>
            <a:r>
              <a:rPr lang="en-US" dirty="0"/>
              <a:t>We seek to reduce or </a:t>
            </a:r>
            <a:r>
              <a:rPr lang="en-US" b="1" dirty="0"/>
              <a:t>eliminate the sometimes-conflicting images of effective science instruction</a:t>
            </a:r>
            <a:r>
              <a:rPr lang="en-US" dirty="0"/>
              <a:t> that PSTs encounter prior to entering the classroom by establishing a seamless community of support that shares a common vision of effective classroom teaching.</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55F6EEF-C898-4922-B1D2-EC22D780C6E5}" type="slidenum">
              <a:rPr lang="en-US"/>
              <a:t>3</a:t>
            </a:fld>
            <a:endParaRPr lang="en-US"/>
          </a:p>
        </p:txBody>
      </p:sp>
    </p:spTree>
    <p:extLst>
      <p:ext uri="{BB962C8B-B14F-4D97-AF65-F5344CB8AC3E}">
        <p14:creationId xmlns:p14="http://schemas.microsoft.com/office/powerpoint/2010/main" val="282465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 18</a:t>
            </a:r>
          </a:p>
          <a:p>
            <a:r>
              <a:rPr lang="en-US" dirty="0"/>
              <a:t>Working with three partner universities with very different and very successful secondary science teacher education programs, our goal is to help them to establish and communicate a common vision, a common language for talking about effective teaching and learning, and a common mission in preparing secondary science teachers. </a:t>
            </a:r>
            <a:endParaRPr lang="en-US" dirty="0">
              <a:cs typeface="Calibri"/>
            </a:endParaRPr>
          </a:p>
          <a:p>
            <a:endParaRPr lang="en-US" dirty="0">
              <a:cs typeface="Calibri"/>
            </a:endParaRPr>
          </a:p>
          <a:p>
            <a:r>
              <a:rPr lang="en-US" dirty="0"/>
              <a:t>The framework that we used to establish this common vision and language is based on a long line of research at BSCS.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55F6EEF-C898-4922-B1D2-EC22D780C6E5}" type="slidenum">
              <a:rPr lang="en-US"/>
              <a:t>4</a:t>
            </a:fld>
            <a:endParaRPr lang="en-US"/>
          </a:p>
        </p:txBody>
      </p:sp>
    </p:spTree>
    <p:extLst>
      <p:ext uri="{BB962C8B-B14F-4D97-AF65-F5344CB8AC3E}">
        <p14:creationId xmlns:p14="http://schemas.microsoft.com/office/powerpoint/2010/main" val="263964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11:19</a:t>
            </a:r>
          </a:p>
          <a:p>
            <a:r>
              <a:rPr lang="en-US" dirty="0"/>
              <a:t>Our partners in this project are: </a:t>
            </a:r>
          </a:p>
          <a:p>
            <a:endParaRPr lang="en-US" dirty="0"/>
          </a:p>
          <a:p>
            <a:endParaRPr lang="en-US" dirty="0"/>
          </a:p>
          <a:p>
            <a:r>
              <a:rPr lang="en-US" dirty="0"/>
              <a:t>That’s enough background.  Let’s dive into a video-based learning experience and see how it can bring about deep conversations about teaching and learning.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9D828CD-5621-400C-9085-830A10DE42A9}" type="slidenum">
              <a:rPr lang="en-US" smtClean="0"/>
              <a:t>5</a:t>
            </a:fld>
            <a:endParaRPr lang="en-US"/>
          </a:p>
        </p:txBody>
      </p:sp>
    </p:spTree>
    <p:extLst>
      <p:ext uri="{BB962C8B-B14F-4D97-AF65-F5344CB8AC3E}">
        <p14:creationId xmlns:p14="http://schemas.microsoft.com/office/powerpoint/2010/main" val="3590066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11:20</a:t>
            </a:r>
          </a:p>
          <a:p>
            <a:r>
              <a:rPr lang="en-US" dirty="0"/>
              <a:t>We don’t have time to deep and rich analysis conversations in this 45 minute session, but you’ll get just a taste of the kinds of conversations that might be sparked by video analysis.  </a:t>
            </a:r>
          </a:p>
          <a:p>
            <a:endParaRPr lang="en-US" dirty="0"/>
          </a:p>
          <a:p>
            <a:r>
              <a:rPr lang="en-US" dirty="0"/>
              <a:t>You’ll need access to the transcript for this short clip and a protocol for analysis of the clip.  </a:t>
            </a:r>
          </a:p>
        </p:txBody>
      </p:sp>
      <p:sp>
        <p:nvSpPr>
          <p:cNvPr id="4" name="Slide Number Placeholder 3"/>
          <p:cNvSpPr>
            <a:spLocks noGrp="1"/>
          </p:cNvSpPr>
          <p:nvPr>
            <p:ph type="sldNum" sz="quarter" idx="5"/>
          </p:nvPr>
        </p:nvSpPr>
        <p:spPr/>
        <p:txBody>
          <a:bodyPr/>
          <a:lstStyle/>
          <a:p>
            <a:fld id="{E3104A45-43E1-4922-8F70-28F976EB5862}" type="slidenum">
              <a:rPr lang="en-US" smtClean="0"/>
              <a:t>6</a:t>
            </a:fld>
            <a:endParaRPr lang="en-US"/>
          </a:p>
        </p:txBody>
      </p:sp>
    </p:spTree>
    <p:extLst>
      <p:ext uri="{BB962C8B-B14F-4D97-AF65-F5344CB8AC3E}">
        <p14:creationId xmlns:p14="http://schemas.microsoft.com/office/powerpoint/2010/main" val="21660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Start this slide at 11:21</a:t>
            </a:r>
          </a:p>
          <a:p>
            <a:r>
              <a:rPr lang="en-US" dirty="0">
                <a:cs typeface="Calibri"/>
              </a:rPr>
              <a:t>We’re going to dive right into our first video analysis, but first we want to set up some norms.  An expanded explanation of these norms is included in your resources folder.  For now, why might these viewing basics be important when watching classroom video?  </a:t>
            </a:r>
          </a:p>
        </p:txBody>
      </p:sp>
      <p:sp>
        <p:nvSpPr>
          <p:cNvPr id="4" name="Slide Number Placeholder 3"/>
          <p:cNvSpPr>
            <a:spLocks noGrp="1"/>
          </p:cNvSpPr>
          <p:nvPr>
            <p:ph type="sldNum" sz="quarter" idx="5"/>
          </p:nvPr>
        </p:nvSpPr>
        <p:spPr/>
        <p:txBody>
          <a:bodyPr/>
          <a:lstStyle/>
          <a:p>
            <a:fld id="{23509193-2971-49F2-97A4-065DF678DC29}" type="slidenum">
              <a:rPr lang="en-US" smtClean="0"/>
              <a:t>7</a:t>
            </a:fld>
            <a:endParaRPr lang="en-US"/>
          </a:p>
        </p:txBody>
      </p:sp>
    </p:spTree>
    <p:extLst>
      <p:ext uri="{BB962C8B-B14F-4D97-AF65-F5344CB8AC3E}">
        <p14:creationId xmlns:p14="http://schemas.microsoft.com/office/powerpoint/2010/main" val="30777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this slide at 11:22</a:t>
            </a:r>
          </a:p>
          <a:p>
            <a:r>
              <a:rPr lang="en-US" dirty="0"/>
              <a:t>We’ll watch the video as a whole group.  </a:t>
            </a:r>
          </a:p>
          <a:p>
            <a:r>
              <a:rPr lang="en-US" dirty="0"/>
              <a:t>Then, I will put you into breakout rooms to identify key teacher moves you identify in this clip.  </a:t>
            </a:r>
          </a:p>
          <a:p>
            <a:endParaRPr lang="en-US" dirty="0"/>
          </a:p>
          <a:p>
            <a:r>
              <a:rPr lang="en-US" dirty="0"/>
              <a:t>Normally this process would take about 2 hours to complete for one clip, so we will only have a brief time to explore the process.  </a:t>
            </a:r>
          </a:p>
          <a:p>
            <a:endParaRPr lang="en-US" dirty="0"/>
          </a:p>
          <a:p>
            <a:r>
              <a:rPr lang="en-US" dirty="0"/>
              <a:t>Once you are in your breakout rooms, re-read the transcript and identify key teacher moves – marking them or highlighting on the transcripts.  Once everyone has had a chance to read and mark on their transcript, spend about 5 minutes sharing key teaching moments and why you thought those moments were important.   </a:t>
            </a:r>
          </a:p>
          <a:p>
            <a:endParaRPr lang="en-US" dirty="0"/>
          </a:p>
          <a:p>
            <a:r>
              <a:rPr lang="en-US" dirty="0"/>
              <a:t>Then turn your focus to the LAP.  Consider the questions in the analysis and reflect phase.  We don’t have time to create our own claims, so discuss with your group how this process might lead to deeper discussions of the classroom clip.  </a:t>
            </a:r>
          </a:p>
          <a:p>
            <a:endParaRPr lang="en-US" dirty="0"/>
          </a:p>
          <a:p>
            <a:endParaRPr lang="en-US" dirty="0"/>
          </a:p>
        </p:txBody>
      </p:sp>
      <p:sp>
        <p:nvSpPr>
          <p:cNvPr id="4" name="Slide Number Placeholder 3"/>
          <p:cNvSpPr>
            <a:spLocks noGrp="1"/>
          </p:cNvSpPr>
          <p:nvPr>
            <p:ph type="sldNum" sz="quarter" idx="5"/>
          </p:nvPr>
        </p:nvSpPr>
        <p:spPr/>
        <p:txBody>
          <a:bodyPr/>
          <a:lstStyle/>
          <a:p>
            <a:fld id="{E3104A45-43E1-4922-8F70-28F976EB5862}" type="slidenum">
              <a:rPr lang="en-US" smtClean="0"/>
              <a:t>8</a:t>
            </a:fld>
            <a:endParaRPr lang="en-US"/>
          </a:p>
        </p:txBody>
      </p:sp>
    </p:spTree>
    <p:extLst>
      <p:ext uri="{BB962C8B-B14F-4D97-AF65-F5344CB8AC3E}">
        <p14:creationId xmlns:p14="http://schemas.microsoft.com/office/powerpoint/2010/main" val="309645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process at: 11:22</a:t>
            </a:r>
          </a:p>
          <a:p>
            <a:r>
              <a:rPr lang="en-US" dirty="0"/>
              <a:t>Show the video from 11:25 – 11:30</a:t>
            </a:r>
          </a:p>
          <a:p>
            <a:r>
              <a:rPr lang="en-US" dirty="0"/>
              <a:t>Break into breakout groups at: 11:30  - YOU HAVE about 12 minutes for these two questions</a:t>
            </a:r>
          </a:p>
          <a:p>
            <a:r>
              <a:rPr lang="en-US" dirty="0"/>
              <a:t>Return from breakout groups at: 11:42</a:t>
            </a:r>
          </a:p>
          <a:p>
            <a:endParaRPr lang="en-US" dirty="0"/>
          </a:p>
          <a:p>
            <a:r>
              <a:rPr lang="en-US" dirty="0"/>
              <a:t>I’ll show the video while we’re still in whole group, but after </a:t>
            </a:r>
          </a:p>
          <a:p>
            <a:r>
              <a:rPr lang="en-US" dirty="0"/>
              <a:t>IN BREAKOUT, first briefly introduce yourselves</a:t>
            </a:r>
          </a:p>
          <a:p>
            <a:r>
              <a:rPr lang="en-US" dirty="0"/>
              <a:t>We’ll end the breakout at 11:42, so use your time wisely. </a:t>
            </a:r>
          </a:p>
          <a:p>
            <a:endParaRPr lang="en-US" dirty="0"/>
          </a:p>
          <a:p>
            <a:r>
              <a:rPr lang="en-US" dirty="0"/>
              <a:t>You have two parts to your breakout group – I’ll pop in briefly to put these questions into your breakout room chat.  </a:t>
            </a:r>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E3104A45-43E1-4922-8F70-28F976EB5862}" type="slidenum">
              <a:rPr lang="en-US" smtClean="0"/>
              <a:t>9</a:t>
            </a:fld>
            <a:endParaRPr lang="en-US"/>
          </a:p>
        </p:txBody>
      </p:sp>
    </p:spTree>
    <p:extLst>
      <p:ext uri="{BB962C8B-B14F-4D97-AF65-F5344CB8AC3E}">
        <p14:creationId xmlns:p14="http://schemas.microsoft.com/office/powerpoint/2010/main" val="199217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userDrawn="1"/>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latin typeface="+mn-lt"/>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4194196616"/>
      </p:ext>
    </p:extLst>
  </p:cSld>
  <p:clrMapOvr>
    <a:masterClrMapping/>
  </p:clrMapOvr>
  <p:extLst>
    <p:ext uri="{DCECCB84-F9BA-43D5-87BE-67443E8EF086}">
      <p15:sldGuideLst xmlns:p15="http://schemas.microsoft.com/office/powerpoint/2012/main">
        <p15:guide id="2" pos="432" userDrawn="1">
          <p15:clr>
            <a:srgbClr val="FBAE40"/>
          </p15:clr>
        </p15:guide>
        <p15:guide id="3" pos="5328"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6" name="Picture 5">
            <a:extLst>
              <a:ext uri="{FF2B5EF4-FFF2-40B4-BE49-F238E27FC236}">
                <a16:creationId xmlns:a16="http://schemas.microsoft.com/office/drawing/2014/main" id="{3B744192-74C4-4189-994A-73BA5DA7A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70410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spTree>
    <p:extLst>
      <p:ext uri="{BB962C8B-B14F-4D97-AF65-F5344CB8AC3E}">
        <p14:creationId xmlns:p14="http://schemas.microsoft.com/office/powerpoint/2010/main" val="72627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28"/>
            <a:ext cx="7886700" cy="507439"/>
          </a:xfrm>
          <a:prstGeom prst="rect">
            <a:avLst/>
          </a:prstGeom>
        </p:spPr>
        <p:txBody>
          <a:bodyPr/>
          <a:lstStyle>
            <a:lvl1pPr>
              <a:defRPr sz="3600" b="1">
                <a:solidFill>
                  <a:schemeClr val="tx1"/>
                </a:solidFill>
                <a:latin typeface="Myriad Pro" panose="020B050303040302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59"/>
            <a:ext cx="3867150" cy="462894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59"/>
            <a:ext cx="3867150" cy="4628949"/>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3957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7ACC6D-F3F0-4F4E-A8D9-E5C8A7C64B73}"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7F695-A3F8-4B72-A8F4-38B25CC998A9}" type="slidenum">
              <a:rPr lang="en-US" smtClean="0"/>
              <a:t>‹#›</a:t>
            </a:fld>
            <a:endParaRPr lang="en-US"/>
          </a:p>
        </p:txBody>
      </p:sp>
    </p:spTree>
    <p:extLst>
      <p:ext uri="{BB962C8B-B14F-4D97-AF65-F5344CB8AC3E}">
        <p14:creationId xmlns:p14="http://schemas.microsoft.com/office/powerpoint/2010/main" val="1888951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28"/>
            <a:ext cx="7886700" cy="507439"/>
          </a:xfrm>
          <a:prstGeom prst="rect">
            <a:avLst/>
          </a:prstGeom>
        </p:spPr>
        <p:txBody>
          <a:bodyPr/>
          <a:lstStyle>
            <a:lvl1pPr>
              <a:defRPr sz="3600" b="1">
                <a:solidFill>
                  <a:schemeClr val="tx1"/>
                </a:solidFill>
                <a:latin typeface="Calibri" panose="020F050202020403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pic>
        <p:nvPicPr>
          <p:cNvPr id="10" name="Picture 9">
            <a:extLst>
              <a:ext uri="{FF2B5EF4-FFF2-40B4-BE49-F238E27FC236}">
                <a16:creationId xmlns:a16="http://schemas.microsoft.com/office/drawing/2014/main" id="{38F81442-E848-44B5-852E-75C7009DAB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976640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28"/>
            <a:ext cx="7886700" cy="507439"/>
          </a:xfrm>
          <a:prstGeom prst="rect">
            <a:avLst/>
          </a:prstGeom>
        </p:spPr>
        <p:txBody>
          <a:bodyPr/>
          <a:lstStyle>
            <a:lvl1pPr>
              <a:defRPr sz="3600" b="1">
                <a:solidFill>
                  <a:schemeClr val="tx1"/>
                </a:solidFill>
                <a:latin typeface="Calibri" panose="020F050202020403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59"/>
            <a:ext cx="3867150" cy="4628949"/>
          </a:xfrm>
          <a:prstGeom prst="rect">
            <a:avLst/>
          </a:prstGeom>
        </p:spPr>
        <p:txBody>
          <a:bodyPr/>
          <a:lstStyle>
            <a:lvl1pPr>
              <a:lnSpc>
                <a:spcPct val="100000"/>
              </a:lnSpc>
              <a:spcBef>
                <a:spcPts val="0"/>
              </a:spcBef>
              <a:spcAft>
                <a:spcPts val="600"/>
              </a:spcAft>
              <a:defRPr>
                <a:solidFill>
                  <a:srgbClr val="000000"/>
                </a:solidFill>
              </a:defRPr>
            </a:lvl1pPr>
            <a:lvl2pPr>
              <a:lnSpc>
                <a:spcPct val="100000"/>
              </a:lnSpc>
              <a:spcBef>
                <a:spcPts val="0"/>
              </a:spcBef>
              <a:spcAft>
                <a:spcPts val="600"/>
              </a:spcAft>
              <a:defRPr>
                <a:solidFill>
                  <a:srgbClr val="000000"/>
                </a:solidFill>
              </a:defRPr>
            </a:lvl2pPr>
            <a:lvl3pPr>
              <a:lnSpc>
                <a:spcPct val="100000"/>
              </a:lnSpc>
              <a:spcBef>
                <a:spcPts val="0"/>
              </a:spcBef>
              <a:spcAft>
                <a:spcPts val="600"/>
              </a:spcAft>
              <a:defRPr>
                <a:solidFill>
                  <a:srgbClr val="000000"/>
                </a:solidFill>
              </a:defRPr>
            </a:lvl3pPr>
            <a:lvl4pPr>
              <a:lnSpc>
                <a:spcPct val="100000"/>
              </a:lnSpc>
              <a:spcBef>
                <a:spcPts val="0"/>
              </a:spcBef>
              <a:spcAft>
                <a:spcPts val="600"/>
              </a:spcAft>
              <a:defRPr>
                <a:solidFill>
                  <a:srgbClr val="000000"/>
                </a:solidFill>
              </a:defRPr>
            </a:lvl4pPr>
            <a:lvl5pPr>
              <a:lnSpc>
                <a:spcPct val="100000"/>
              </a:lnSpc>
              <a:spcBef>
                <a:spcPts val="0"/>
              </a:spcBef>
              <a:spcAft>
                <a:spcPts val="600"/>
              </a:spcAft>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2130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SCS 2 line - 2 Panel Bod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Calibri" panose="020F0502020204030204" pitchFamily="34" charset="0"/>
              </a:defRPr>
            </a:lvl1pPr>
          </a:lstStyle>
          <a:p>
            <a:r>
              <a:rPr lang="en-US" dirty="0"/>
              <a:t>Only use this template for a two line long title, if longer reduce font size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10" name="Picture 9">
            <a:extLst>
              <a:ext uri="{FF2B5EF4-FFF2-40B4-BE49-F238E27FC236}">
                <a16:creationId xmlns:a16="http://schemas.microsoft.com/office/drawing/2014/main" id="{8B780858-2C89-4CEC-A34B-964FFDD9C2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349114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SCS 2 line - 2 Panel Bod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Calibri" panose="020F0502020204030204" pitchFamily="34" charset="0"/>
              </a:defRPr>
            </a:lvl1pPr>
          </a:lstStyle>
          <a:p>
            <a:r>
              <a:rPr lang="en-US" dirty="0"/>
              <a:t>Only use this template for a two line long title, if longer reduce font size</a:t>
            </a:r>
          </a:p>
        </p:txBody>
      </p:sp>
    </p:spTree>
    <p:extLst>
      <p:ext uri="{BB962C8B-B14F-4D97-AF65-F5344CB8AC3E}">
        <p14:creationId xmlns:p14="http://schemas.microsoft.com/office/powerpoint/2010/main" val="2050487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SCS 1 line - 4 Panel Bod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hasCustomPrompt="1"/>
          </p:nvPr>
        </p:nvSpPr>
        <p:spPr>
          <a:xfrm>
            <a:off x="630238" y="365127"/>
            <a:ext cx="7886700" cy="555251"/>
          </a:xfrm>
          <a:prstGeom prst="rect">
            <a:avLst/>
          </a:prstGeom>
        </p:spPr>
        <p:txBody>
          <a:bodyPr/>
          <a:lstStyle>
            <a:lvl1pPr>
              <a:defRPr sz="3600" b="1">
                <a:latin typeface="Calibri" panose="020F0502020204030204" pitchFamily="34" charset="0"/>
              </a:defRPr>
            </a:lvl1pPr>
          </a:lstStyle>
          <a:p>
            <a:r>
              <a:rPr lang="en-US" dirty="0"/>
              <a:t>Only use for a single line title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284943"/>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1704233"/>
            <a:ext cx="3868737" cy="4208275"/>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3"/>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3"/>
            <a:ext cx="3887788" cy="4208275"/>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pic>
        <p:nvPicPr>
          <p:cNvPr id="8" name="Picture 7">
            <a:extLst>
              <a:ext uri="{FF2B5EF4-FFF2-40B4-BE49-F238E27FC236}">
                <a16:creationId xmlns:a16="http://schemas.microsoft.com/office/drawing/2014/main" id="{4B005CA8-46C8-4574-8415-44C8FC2610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636457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SCS 1 line - 4 Panel Bod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hasCustomPrompt="1"/>
          </p:nvPr>
        </p:nvSpPr>
        <p:spPr>
          <a:xfrm>
            <a:off x="630238" y="365127"/>
            <a:ext cx="7886700" cy="555251"/>
          </a:xfrm>
          <a:prstGeom prst="rect">
            <a:avLst/>
          </a:prstGeom>
        </p:spPr>
        <p:txBody>
          <a:bodyPr/>
          <a:lstStyle>
            <a:lvl1pPr>
              <a:defRPr sz="3600" b="1">
                <a:latin typeface="Calibri" panose="020F0502020204030204" pitchFamily="34" charset="0"/>
              </a:defRPr>
            </a:lvl1pPr>
          </a:lstStyle>
          <a:p>
            <a:r>
              <a:rPr lang="en-US" dirty="0"/>
              <a:t>Only use for a single line title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284943"/>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1704233"/>
            <a:ext cx="3868737" cy="4208275"/>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3"/>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3"/>
            <a:ext cx="3887788" cy="4208275"/>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rgbClr val="000000"/>
                </a:solidFill>
              </a:defRPr>
            </a:lvl4pPr>
            <a:lvl5pPr>
              <a:lnSpc>
                <a:spcPct val="100000"/>
              </a:lnSpc>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70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Tree>
    <p:extLst>
      <p:ext uri="{BB962C8B-B14F-4D97-AF65-F5344CB8AC3E}">
        <p14:creationId xmlns:p14="http://schemas.microsoft.com/office/powerpoint/2010/main" val="1349714797"/>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SCS 2 line - 4 Panel Bod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691356"/>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2110645"/>
            <a:ext cx="3868737"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6"/>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Calibri" panose="020F0502020204030204" pitchFamily="34" charset="0"/>
              </a:defRPr>
            </a:lvl1pPr>
          </a:lstStyle>
          <a:p>
            <a:r>
              <a:rPr lang="en-US" dirty="0"/>
              <a:t>Only use this template for a two line long title, if longer reduce font size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8" name="Picture 7">
            <a:extLst>
              <a:ext uri="{FF2B5EF4-FFF2-40B4-BE49-F238E27FC236}">
                <a16:creationId xmlns:a16="http://schemas.microsoft.com/office/drawing/2014/main" id="{0FA7C273-FA97-408A-994E-C12B96170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2108577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SCS 2 line - 4 Panel Bod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9" y="1691356"/>
            <a:ext cx="3868737"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9" y="2110645"/>
            <a:ext cx="3868737"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6"/>
            <a:ext cx="3887788" cy="419289"/>
          </a:xfrm>
          <a:prstGeom prst="rect">
            <a:avLst/>
          </a:prstGeom>
        </p:spPr>
        <p:txBody>
          <a:bodyPr anchor="b"/>
          <a:lstStyle>
            <a:lvl1pPr marL="0" indent="0">
              <a:buNone/>
              <a:defRPr sz="23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6"/>
            <a:ext cx="7886700" cy="367847"/>
          </a:xfrm>
          <a:prstGeom prst="rect">
            <a:avLst/>
          </a:prstGeom>
        </p:spPr>
        <p:txBody>
          <a:bodyPr vert="horz" lIns="91440" tIns="45720" rIns="91440" bIns="45720" rtlCol="0" anchor="b">
            <a:noAutofit/>
          </a:bodyPr>
          <a:lstStyle>
            <a:lvl1pPr>
              <a:defRPr sz="3600" b="1">
                <a:latin typeface="Calibri" panose="020F0502020204030204" pitchFamily="34" charset="0"/>
              </a:defRPr>
            </a:lvl1pPr>
          </a:lstStyle>
          <a:p>
            <a:r>
              <a:rPr lang="en-US" dirty="0"/>
              <a:t>Only use this template for a two line long title, if longer reduce font size</a:t>
            </a:r>
          </a:p>
        </p:txBody>
      </p:sp>
    </p:spTree>
    <p:extLst>
      <p:ext uri="{BB962C8B-B14F-4D97-AF65-F5344CB8AC3E}">
        <p14:creationId xmlns:p14="http://schemas.microsoft.com/office/powerpoint/2010/main" val="1306799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SCS Contact pa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5786608-EEED-4FA1-B45B-AF37EDBA1AC0}"/>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pic>
        <p:nvPicPr>
          <p:cNvPr id="3" name="Picture 2">
            <a:extLst>
              <a:ext uri="{FF2B5EF4-FFF2-40B4-BE49-F238E27FC236}">
                <a16:creationId xmlns:a16="http://schemas.microsoft.com/office/drawing/2014/main" id="{66B7C3D1-F565-47CC-88A3-DC789239C1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3" t="40399" r="21605" b="33040"/>
          <a:stretch/>
        </p:blipFill>
        <p:spPr>
          <a:xfrm>
            <a:off x="2281729" y="2013097"/>
            <a:ext cx="4580547" cy="1608639"/>
          </a:xfrm>
          <a:prstGeom prst="rect">
            <a:avLst/>
          </a:prstGeom>
        </p:spPr>
      </p:pic>
      <p:pic>
        <p:nvPicPr>
          <p:cNvPr id="4" name="Picture 3">
            <a:extLst>
              <a:ext uri="{FF2B5EF4-FFF2-40B4-BE49-F238E27FC236}">
                <a16:creationId xmlns:a16="http://schemas.microsoft.com/office/drawing/2014/main" id="{37FBA5E8-3DE9-41C7-A9F1-C38E919473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0906" y="1051321"/>
            <a:ext cx="6096012" cy="667513"/>
          </a:xfrm>
          <a:prstGeom prst="rect">
            <a:avLst/>
          </a:prstGeom>
        </p:spPr>
      </p:pic>
    </p:spTree>
    <p:extLst>
      <p:ext uri="{BB962C8B-B14F-4D97-AF65-F5344CB8AC3E}">
        <p14:creationId xmlns:p14="http://schemas.microsoft.com/office/powerpoint/2010/main" val="298106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SCS Contact pa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50536C-E8ED-49FF-B840-9C77562790C5}"/>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pic>
        <p:nvPicPr>
          <p:cNvPr id="3" name="Picture 2">
            <a:extLst>
              <a:ext uri="{FF2B5EF4-FFF2-40B4-BE49-F238E27FC236}">
                <a16:creationId xmlns:a16="http://schemas.microsoft.com/office/drawing/2014/main" id="{196DD3C3-36FC-48CB-A61C-A5DF228AB4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643" t="40399" r="21605" b="33040"/>
          <a:stretch/>
        </p:blipFill>
        <p:spPr>
          <a:xfrm>
            <a:off x="2281729" y="2013097"/>
            <a:ext cx="4580547" cy="1608639"/>
          </a:xfrm>
          <a:prstGeom prst="rect">
            <a:avLst/>
          </a:prstGeom>
        </p:spPr>
      </p:pic>
      <p:pic>
        <p:nvPicPr>
          <p:cNvPr id="4" name="Picture 3">
            <a:extLst>
              <a:ext uri="{FF2B5EF4-FFF2-40B4-BE49-F238E27FC236}">
                <a16:creationId xmlns:a16="http://schemas.microsoft.com/office/drawing/2014/main" id="{E7CE28E9-AE9D-429F-9FD9-897CB469A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0906" y="1051321"/>
            <a:ext cx="6096012" cy="667513"/>
          </a:xfrm>
          <a:prstGeom prst="rect">
            <a:avLst/>
          </a:prstGeom>
        </p:spPr>
      </p:pic>
      <p:sp>
        <p:nvSpPr>
          <p:cNvPr id="5" name="TextBox 4">
            <a:extLst>
              <a:ext uri="{FF2B5EF4-FFF2-40B4-BE49-F238E27FC236}">
                <a16:creationId xmlns:a16="http://schemas.microsoft.com/office/drawing/2014/main" id="{64163E47-6468-40A4-B41F-92ED89A2F551}"/>
              </a:ext>
            </a:extLst>
          </p:cNvPr>
          <p:cNvSpPr txBox="1"/>
          <p:nvPr userDrawn="1"/>
        </p:nvSpPr>
        <p:spPr>
          <a:xfrm>
            <a:off x="1116281" y="3811979"/>
            <a:ext cx="6982690" cy="338554"/>
          </a:xfrm>
          <a:prstGeom prst="rect">
            <a:avLst/>
          </a:prstGeom>
          <a:noFill/>
        </p:spPr>
        <p:txBody>
          <a:bodyPr wrap="square" rtlCol="0" anchor="t">
            <a:spAutoFit/>
          </a:bodyPr>
          <a:lstStyle/>
          <a:p>
            <a:r>
              <a:rPr lang="en-US" sz="1600" dirty="0">
                <a:solidFill>
                  <a:schemeClr val="bg1"/>
                </a:solidFill>
                <a:latin typeface="+mn-lt"/>
              </a:rPr>
              <a:t>Add presenter email</a:t>
            </a:r>
          </a:p>
        </p:txBody>
      </p:sp>
    </p:spTree>
    <p:extLst>
      <p:ext uri="{BB962C8B-B14F-4D97-AF65-F5344CB8AC3E}">
        <p14:creationId xmlns:p14="http://schemas.microsoft.com/office/powerpoint/2010/main" val="403332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SCS 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19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SCS Contact pa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50536C-E8ED-49FF-B840-9C77562790C5}"/>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pic>
        <p:nvPicPr>
          <p:cNvPr id="4" name="Picture 3">
            <a:extLst>
              <a:ext uri="{FF2B5EF4-FFF2-40B4-BE49-F238E27FC236}">
                <a16:creationId xmlns:a16="http://schemas.microsoft.com/office/drawing/2014/main" id="{E7CE28E9-AE9D-429F-9FD9-897CB469AC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906" y="1051321"/>
            <a:ext cx="6096012" cy="667513"/>
          </a:xfrm>
          <a:prstGeom prst="rect">
            <a:avLst/>
          </a:prstGeom>
        </p:spPr>
      </p:pic>
      <p:sp>
        <p:nvSpPr>
          <p:cNvPr id="5" name="TextBox 4">
            <a:extLst>
              <a:ext uri="{FF2B5EF4-FFF2-40B4-BE49-F238E27FC236}">
                <a16:creationId xmlns:a16="http://schemas.microsoft.com/office/drawing/2014/main" id="{64163E47-6468-40A4-B41F-92ED89A2F551}"/>
              </a:ext>
            </a:extLst>
          </p:cNvPr>
          <p:cNvSpPr txBox="1"/>
          <p:nvPr userDrawn="1"/>
        </p:nvSpPr>
        <p:spPr>
          <a:xfrm>
            <a:off x="1104400" y="2068903"/>
            <a:ext cx="6982690" cy="2755928"/>
          </a:xfrm>
          <a:prstGeom prst="rect">
            <a:avLst/>
          </a:prstGeom>
          <a:noFill/>
        </p:spPr>
        <p:txBody>
          <a:bodyPr wrap="square" rtlCol="0" anchor="t">
            <a:spAutoFit/>
          </a:bodyPr>
          <a:lstStyle/>
          <a:p>
            <a:r>
              <a:rPr lang="en-US" sz="1600" dirty="0">
                <a:solidFill>
                  <a:schemeClr val="bg1"/>
                </a:solidFill>
                <a:latin typeface="+mn-lt"/>
              </a:rPr>
              <a:t>Add presenter email</a:t>
            </a:r>
          </a:p>
        </p:txBody>
      </p:sp>
    </p:spTree>
    <p:extLst>
      <p:ext uri="{BB962C8B-B14F-4D97-AF65-F5344CB8AC3E}">
        <p14:creationId xmlns:p14="http://schemas.microsoft.com/office/powerpoint/2010/main" val="189134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cxnSp>
        <p:nvCxnSpPr>
          <p:cNvPr id="10" name="Straight Connector 9">
            <a:extLst>
              <a:ext uri="{FF2B5EF4-FFF2-40B4-BE49-F238E27FC236}">
                <a16:creationId xmlns:a16="http://schemas.microsoft.com/office/drawing/2014/main" id="{390A2DAF-CC93-4062-B023-F9F12D3CD9DF}"/>
              </a:ext>
            </a:extLst>
          </p:cNvPr>
          <p:cNvCxnSpPr/>
          <p:nvPr userDrawn="1"/>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850565949"/>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1601639"/>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2546136"/>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115507"/>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2859041"/>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pic>
        <p:nvPicPr>
          <p:cNvPr id="11" name="Picture 10">
            <a:extLst>
              <a:ext uri="{FF2B5EF4-FFF2-40B4-BE49-F238E27FC236}">
                <a16:creationId xmlns:a16="http://schemas.microsoft.com/office/drawing/2014/main" id="{C012A57F-8065-4B67-B6E9-DA90F8D4F9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2677842708"/>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1601639"/>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2546136"/>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115507"/>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2859041"/>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Tree>
    <p:extLst>
      <p:ext uri="{BB962C8B-B14F-4D97-AF65-F5344CB8AC3E}">
        <p14:creationId xmlns:p14="http://schemas.microsoft.com/office/powerpoint/2010/main" val="416743718"/>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SCS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350604"/>
      </p:ext>
    </p:extLst>
  </p:cSld>
  <p:clrMapOvr>
    <a:masterClrMapping/>
  </p:clrMapOvr>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1200"/>
              </a:spcBef>
              <a:spcAft>
                <a:spcPts val="1200"/>
              </a:spcAft>
              <a:defRPr sz="2800">
                <a:solidFill>
                  <a:srgbClr val="000000"/>
                </a:solidFill>
              </a:defRPr>
            </a:lvl1pPr>
            <a:lvl2pPr>
              <a:lnSpc>
                <a:spcPct val="100000"/>
              </a:lnSpc>
              <a:spcBef>
                <a:spcPts val="1200"/>
              </a:spcBef>
              <a:spcAft>
                <a:spcPts val="1200"/>
              </a:spcAft>
              <a:defRPr sz="2800">
                <a:solidFill>
                  <a:srgbClr val="000000"/>
                </a:solidFill>
              </a:defRPr>
            </a:lvl2pPr>
            <a:lvl3pPr>
              <a:lnSpc>
                <a:spcPct val="100000"/>
              </a:lnSpc>
              <a:spcBef>
                <a:spcPts val="1200"/>
              </a:spcBef>
              <a:spcAft>
                <a:spcPts val="1200"/>
              </a:spcAft>
              <a:defRPr sz="2400">
                <a:solidFill>
                  <a:srgbClr val="000000"/>
                </a:solidFill>
              </a:defRPr>
            </a:lvl3pPr>
            <a:lvl4pPr>
              <a:lnSpc>
                <a:spcPct val="100000"/>
              </a:lnSpc>
              <a:spcBef>
                <a:spcPts val="1200"/>
              </a:spcBef>
              <a:spcAft>
                <a:spcPts val="1200"/>
              </a:spcAft>
              <a:defRPr sz="2000">
                <a:solidFill>
                  <a:srgbClr val="000000"/>
                </a:solidFill>
              </a:defRPr>
            </a:lvl4pPr>
            <a:lvl5pPr>
              <a:lnSpc>
                <a:spcPct val="100000"/>
              </a:lnSpc>
              <a:spcBef>
                <a:spcPts val="1200"/>
              </a:spcBef>
              <a:spcAft>
                <a:spcPts val="1200"/>
              </a:spcAft>
              <a:defRPr sz="2000">
                <a:solidFill>
                  <a:srgbClr val="000000"/>
                </a:solidFill>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529390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052747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407855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31288"/>
      </p:ext>
    </p:extLst>
  </p:cSld>
  <p:clrMap bg1="lt1" tx1="dk1" bg2="lt2" tx2="dk2" accent1="accent1" accent2="accent2" accent3="accent3" accent4="accent4" accent5="accent5" accent6="accent6" hlink="hlink" folHlink="folHlink"/>
  <p:sldLayoutIdLst>
    <p:sldLayoutId id="2147483696" r:id="rId1"/>
    <p:sldLayoutId id="2147483718" r:id="rId2"/>
    <p:sldLayoutId id="2147483707" r:id="rId3"/>
    <p:sldLayoutId id="2147483708" r:id="rId4"/>
    <p:sldLayoutId id="2147483710" r:id="rId5"/>
    <p:sldLayoutId id="2147483706" r:id="rId6"/>
    <p:sldLayoutId id="214748372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16872"/>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697" r:id="rId3"/>
    <p:sldLayoutId id="2147483712" r:id="rId4"/>
    <p:sldLayoutId id="2147483720" r:id="rId5"/>
    <p:sldLayoutId id="2147483722" r:id="rId6"/>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759128"/>
      </p:ext>
    </p:extLst>
  </p:cSld>
  <p:clrMap bg1="lt1" tx1="dk1" bg2="lt2" tx2="dk2" accent1="accent1" accent2="accent2" accent3="accent3" accent4="accent4" accent5="accent5" accent6="accent6" hlink="hlink" folHlink="folHlink"/>
  <p:sldLayoutIdLst>
    <p:sldLayoutId id="2147483704" r:id="rId1"/>
    <p:sldLayoutId id="2147483713" r:id="rId2"/>
    <p:sldLayoutId id="2147483693" r:id="rId3"/>
    <p:sldLayoutId id="2147483714" r:id="rId4"/>
    <p:sldLayoutId id="2147483673" r:id="rId5"/>
    <p:sldLayoutId id="2147483715" r:id="rId6"/>
    <p:sldLayoutId id="2147483694" r:id="rId7"/>
    <p:sldLayoutId id="214748371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09213"/>
      </p:ext>
    </p:extLst>
  </p:cSld>
  <p:clrMap bg1="lt1" tx1="dk1" bg2="lt2" tx2="dk2" accent1="accent1" accent2="accent2" accent3="accent3" accent4="accent4" accent5="accent5" accent6="accent6" hlink="hlink" folHlink="folHlink"/>
  <p:sldLayoutIdLst>
    <p:sldLayoutId id="2147483688" r:id="rId1"/>
    <p:sldLayoutId id="2147483705" r:id="rId2"/>
    <p:sldLayoutId id="2147483719" r:id="rId3"/>
    <p:sldLayoutId id="214748371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tinyurl.com/ASTE-videoworkshop" TargetMode="Externa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videoverse.bscs.org/"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6.emf"/><Relationship Id="rId5" Type="http://schemas.openxmlformats.org/officeDocument/2006/relationships/hyperlink" Target="mailto:chvidsten@bscs.org"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ASTE-videoworkshop"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videoverse.bscs.org/programs/light_making_waves_analyzing_and_interpre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53F9-2E8B-430A-A8B0-1A14A71F34EA}"/>
              </a:ext>
            </a:extLst>
          </p:cNvPr>
          <p:cNvSpPr>
            <a:spLocks noGrp="1"/>
          </p:cNvSpPr>
          <p:nvPr>
            <p:ph type="title"/>
          </p:nvPr>
        </p:nvSpPr>
        <p:spPr/>
        <p:txBody>
          <a:bodyPr/>
          <a:lstStyle/>
          <a:p>
            <a:r>
              <a:rPr lang="en-US" sz="2400" dirty="0"/>
              <a:t>STeLLA:  Science Teachers Learning from Lesson Analysis</a:t>
            </a:r>
          </a:p>
        </p:txBody>
      </p:sp>
      <p:sp>
        <p:nvSpPr>
          <p:cNvPr id="3" name="Text Placeholder 2">
            <a:extLst>
              <a:ext uri="{FF2B5EF4-FFF2-40B4-BE49-F238E27FC236}">
                <a16:creationId xmlns:a16="http://schemas.microsoft.com/office/drawing/2014/main" id="{CC39455C-63FD-47AD-9716-B6EFE77D2C8A}"/>
              </a:ext>
            </a:extLst>
          </p:cNvPr>
          <p:cNvSpPr>
            <a:spLocks noGrp="1"/>
          </p:cNvSpPr>
          <p:nvPr>
            <p:ph type="body" sz="quarter" idx="12"/>
          </p:nvPr>
        </p:nvSpPr>
        <p:spPr/>
        <p:txBody>
          <a:bodyPr/>
          <a:lstStyle/>
          <a:p>
            <a:r>
              <a:rPr lang="en-US" dirty="0"/>
              <a:t>April 10, 2021</a:t>
            </a:r>
          </a:p>
        </p:txBody>
      </p:sp>
      <p:sp>
        <p:nvSpPr>
          <p:cNvPr id="4" name="Text Placeholder 3">
            <a:extLst>
              <a:ext uri="{FF2B5EF4-FFF2-40B4-BE49-F238E27FC236}">
                <a16:creationId xmlns:a16="http://schemas.microsoft.com/office/drawing/2014/main" id="{30B8E714-9F76-4A86-9D88-D160E91D2C34}"/>
              </a:ext>
            </a:extLst>
          </p:cNvPr>
          <p:cNvSpPr>
            <a:spLocks noGrp="1"/>
          </p:cNvSpPr>
          <p:nvPr>
            <p:ph type="body" sz="quarter" idx="10"/>
          </p:nvPr>
        </p:nvSpPr>
        <p:spPr/>
        <p:txBody>
          <a:bodyPr/>
          <a:lstStyle/>
          <a:p>
            <a:r>
              <a:rPr lang="en-US" sz="2800" dirty="0">
                <a:solidFill>
                  <a:schemeClr val="bg1">
                    <a:lumMod val="75000"/>
                  </a:schemeClr>
                </a:solidFill>
              </a:rPr>
              <a:t>2021 CO/WY AAPT Spring Meeting</a:t>
            </a:r>
          </a:p>
        </p:txBody>
      </p:sp>
      <p:sp>
        <p:nvSpPr>
          <p:cNvPr id="5" name="Text Placeholder 4">
            <a:extLst>
              <a:ext uri="{FF2B5EF4-FFF2-40B4-BE49-F238E27FC236}">
                <a16:creationId xmlns:a16="http://schemas.microsoft.com/office/drawing/2014/main" id="{67B50E77-8311-4740-80E6-DDDD3CDEF9C9}"/>
              </a:ext>
            </a:extLst>
          </p:cNvPr>
          <p:cNvSpPr>
            <a:spLocks noGrp="1"/>
          </p:cNvSpPr>
          <p:nvPr>
            <p:ph type="body" sz="quarter" idx="13"/>
          </p:nvPr>
        </p:nvSpPr>
        <p:spPr>
          <a:xfrm>
            <a:off x="687937" y="3672500"/>
            <a:ext cx="3884063" cy="983476"/>
          </a:xfrm>
        </p:spPr>
        <p:txBody>
          <a:bodyPr/>
          <a:lstStyle/>
          <a:p>
            <a:pPr>
              <a:lnSpc>
                <a:spcPct val="100000"/>
              </a:lnSpc>
              <a:spcBef>
                <a:spcPts val="0"/>
              </a:spcBef>
            </a:pPr>
            <a:r>
              <a:rPr lang="en-US" sz="1600" b="1" u="sng" dirty="0"/>
              <a:t>Presenter</a:t>
            </a:r>
            <a:r>
              <a:rPr lang="en-US" sz="1600" b="1" dirty="0"/>
              <a:t>: </a:t>
            </a:r>
          </a:p>
          <a:p>
            <a:pPr>
              <a:lnSpc>
                <a:spcPct val="100000"/>
              </a:lnSpc>
              <a:spcBef>
                <a:spcPts val="0"/>
              </a:spcBef>
            </a:pPr>
            <a:r>
              <a:rPr lang="en-US" sz="1600" dirty="0"/>
              <a:t>Connie Hvidsten, BSCS Science Learning</a:t>
            </a:r>
          </a:p>
        </p:txBody>
      </p:sp>
      <p:sp>
        <p:nvSpPr>
          <p:cNvPr id="6" name="Text Placeholder 7">
            <a:extLst>
              <a:ext uri="{FF2B5EF4-FFF2-40B4-BE49-F238E27FC236}">
                <a16:creationId xmlns:a16="http://schemas.microsoft.com/office/drawing/2014/main" id="{8C0808C5-7405-4645-955F-A4E2D58269D5}"/>
              </a:ext>
            </a:extLst>
          </p:cNvPr>
          <p:cNvSpPr txBox="1">
            <a:spLocks/>
          </p:cNvSpPr>
          <p:nvPr/>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latin typeface="+mn-lt"/>
              </a:rPr>
              <a:t>Transforming Science Education Through Research-Driven Innovation</a:t>
            </a:r>
          </a:p>
        </p:txBody>
      </p:sp>
      <p:cxnSp>
        <p:nvCxnSpPr>
          <p:cNvPr id="7" name="Straight Connector 6">
            <a:extLst>
              <a:ext uri="{FF2B5EF4-FFF2-40B4-BE49-F238E27FC236}">
                <a16:creationId xmlns:a16="http://schemas.microsoft.com/office/drawing/2014/main" id="{A557133F-6B05-4991-94E4-D914AF4CCCC9}"/>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pic>
        <p:nvPicPr>
          <p:cNvPr id="9" name="Picture 8" descr="NSF Logo.pdf">
            <a:extLst>
              <a:ext uri="{FF2B5EF4-FFF2-40B4-BE49-F238E27FC236}">
                <a16:creationId xmlns:a16="http://schemas.microsoft.com/office/drawing/2014/main" id="{E827C8BF-C79E-466B-898A-5D7C9780641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14653" y="5565247"/>
            <a:ext cx="930730" cy="930730"/>
          </a:xfrm>
          <a:prstGeom prst="rect">
            <a:avLst/>
          </a:prstGeom>
        </p:spPr>
      </p:pic>
      <p:sp>
        <p:nvSpPr>
          <p:cNvPr id="10" name="TextBox 9">
            <a:extLst>
              <a:ext uri="{FF2B5EF4-FFF2-40B4-BE49-F238E27FC236}">
                <a16:creationId xmlns:a16="http://schemas.microsoft.com/office/drawing/2014/main" id="{6E570E83-5C2B-4E3A-A171-6DD6373E5459}"/>
              </a:ext>
            </a:extLst>
          </p:cNvPr>
          <p:cNvSpPr txBox="1"/>
          <p:nvPr/>
        </p:nvSpPr>
        <p:spPr>
          <a:xfrm>
            <a:off x="685800" y="5594102"/>
            <a:ext cx="6916635" cy="1046440"/>
          </a:xfrm>
          <a:prstGeom prst="rect">
            <a:avLst/>
          </a:prstGeom>
          <a:noFill/>
        </p:spPr>
        <p:txBody>
          <a:bodyPr wrap="square" rtlCol="0">
            <a:spAutoFit/>
          </a:bodyPr>
          <a:lstStyle/>
          <a:p>
            <a:r>
              <a:rPr lang="en-US" sz="1100" dirty="0">
                <a:solidFill>
                  <a:srgbClr val="003D71"/>
                </a:solidFill>
                <a:latin typeface="Arial"/>
                <a:cs typeface="Arial"/>
              </a:rPr>
              <a:t>This material is based upon work supported by the National Science Foundation under Awards #0310721, 0918277, #0957996, #1118643, #1220635, #1321242, #1503280, and #1725389. Any opinions, findings, and conclusions or recommendations expressed in this material are those of the author(s) and do not necessarily reflect the views of the National Science Foundation.</a:t>
            </a:r>
          </a:p>
          <a:p>
            <a:endParaRPr lang="en-US" dirty="0"/>
          </a:p>
        </p:txBody>
      </p:sp>
      <p:sp>
        <p:nvSpPr>
          <p:cNvPr id="11" name="TextBox 10">
            <a:extLst>
              <a:ext uri="{FF2B5EF4-FFF2-40B4-BE49-F238E27FC236}">
                <a16:creationId xmlns:a16="http://schemas.microsoft.com/office/drawing/2014/main" id="{50F768ED-AD92-4ED2-8943-1DA73C734D24}"/>
              </a:ext>
            </a:extLst>
          </p:cNvPr>
          <p:cNvSpPr txBox="1"/>
          <p:nvPr/>
        </p:nvSpPr>
        <p:spPr>
          <a:xfrm>
            <a:off x="4549423" y="4567247"/>
            <a:ext cx="4594577" cy="369332"/>
          </a:xfrm>
          <a:prstGeom prst="rect">
            <a:avLst/>
          </a:prstGeom>
          <a:noFill/>
        </p:spPr>
        <p:txBody>
          <a:bodyPr wrap="square" rtlCol="0">
            <a:spAutoFit/>
          </a:bodyPr>
          <a:lstStyle/>
          <a:p>
            <a:r>
              <a:rPr lang="en-US" b="1" i="0" u="none" strike="noStrike" dirty="0">
                <a:solidFill>
                  <a:schemeClr val="tx1">
                    <a:lumMod val="75000"/>
                  </a:schemeClr>
                </a:solidFill>
                <a:effectLst/>
                <a:latin typeface="Slack-Lato"/>
                <a:hlinkClick r:id="rId5">
                  <a:extLst>
                    <a:ext uri="{A12FA001-AC4F-418D-AE19-62706E023703}">
                      <ahyp:hlinkClr xmlns:ahyp="http://schemas.microsoft.com/office/drawing/2018/hyperlinkcolor" val="tx"/>
                    </a:ext>
                  </a:extLst>
                </a:hlinkClick>
              </a:rPr>
              <a:t>https://tinyurl.com/ASTE-videoworkshop</a:t>
            </a:r>
            <a:endParaRPr lang="en-US" dirty="0">
              <a:solidFill>
                <a:schemeClr val="tx1">
                  <a:lumMod val="75000"/>
                </a:schemeClr>
              </a:solidFill>
            </a:endParaRPr>
          </a:p>
        </p:txBody>
      </p:sp>
      <p:sp>
        <p:nvSpPr>
          <p:cNvPr id="12" name="TextBox 11">
            <a:extLst>
              <a:ext uri="{FF2B5EF4-FFF2-40B4-BE49-F238E27FC236}">
                <a16:creationId xmlns:a16="http://schemas.microsoft.com/office/drawing/2014/main" id="{7EB0C488-E10F-4819-9AFE-438EA51DA017}"/>
              </a:ext>
            </a:extLst>
          </p:cNvPr>
          <p:cNvSpPr txBox="1"/>
          <p:nvPr/>
        </p:nvSpPr>
        <p:spPr>
          <a:xfrm>
            <a:off x="4569686" y="4256055"/>
            <a:ext cx="4425244" cy="369332"/>
          </a:xfrm>
          <a:prstGeom prst="rect">
            <a:avLst/>
          </a:prstGeom>
          <a:noFill/>
        </p:spPr>
        <p:txBody>
          <a:bodyPr wrap="square" rtlCol="0">
            <a:spAutoFit/>
          </a:bodyPr>
          <a:lstStyle/>
          <a:p>
            <a:r>
              <a:rPr lang="en-US" b="1" dirty="0"/>
              <a:t>Please navigate to our session resources</a:t>
            </a:r>
          </a:p>
        </p:txBody>
      </p:sp>
    </p:spTree>
    <p:extLst>
      <p:ext uri="{BB962C8B-B14F-4D97-AF65-F5344CB8AC3E}">
        <p14:creationId xmlns:p14="http://schemas.microsoft.com/office/powerpoint/2010/main" val="263808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E2F1FB-EF55-45C2-82CA-3E4A64053D75}"/>
              </a:ext>
            </a:extLst>
          </p:cNvPr>
          <p:cNvSpPr>
            <a:spLocks noGrp="1"/>
          </p:cNvSpPr>
          <p:nvPr>
            <p:ph type="title"/>
          </p:nvPr>
        </p:nvSpPr>
        <p:spPr/>
        <p:txBody>
          <a:bodyPr/>
          <a:lstStyle/>
          <a:p>
            <a:r>
              <a:rPr lang="en-US" dirty="0"/>
              <a:t>Highlights of Your Conversation</a:t>
            </a:r>
          </a:p>
        </p:txBody>
      </p:sp>
      <p:sp>
        <p:nvSpPr>
          <p:cNvPr id="9" name="Text Placeholder 8">
            <a:extLst>
              <a:ext uri="{FF2B5EF4-FFF2-40B4-BE49-F238E27FC236}">
                <a16:creationId xmlns:a16="http://schemas.microsoft.com/office/drawing/2014/main" id="{78AE085B-47C0-4A28-915C-B981300510B0}"/>
              </a:ext>
            </a:extLst>
          </p:cNvPr>
          <p:cNvSpPr>
            <a:spLocks noGrp="1"/>
          </p:cNvSpPr>
          <p:nvPr>
            <p:ph type="body" sz="quarter" idx="10"/>
          </p:nvPr>
        </p:nvSpPr>
        <p:spPr/>
        <p:txBody>
          <a:bodyPr/>
          <a:lstStyle/>
          <a:p>
            <a:r>
              <a:rPr lang="en-US" dirty="0"/>
              <a:t>Have one person share with the group the highlight of your conversation</a:t>
            </a:r>
          </a:p>
          <a:p>
            <a:pPr lvl="1"/>
            <a:r>
              <a:rPr lang="en-US" dirty="0"/>
              <a:t>About  your </a:t>
            </a:r>
            <a:r>
              <a:rPr lang="en-US" i="1" dirty="0">
                <a:solidFill>
                  <a:srgbClr val="00B050"/>
                </a:solidFill>
              </a:rPr>
              <a:t>Identify</a:t>
            </a:r>
            <a:r>
              <a:rPr lang="en-US" i="1" dirty="0">
                <a:solidFill>
                  <a:srgbClr val="FF0000"/>
                </a:solidFill>
              </a:rPr>
              <a:t> </a:t>
            </a:r>
            <a:r>
              <a:rPr lang="en-US" dirty="0"/>
              <a:t>conversation </a:t>
            </a:r>
          </a:p>
          <a:p>
            <a:pPr lvl="2"/>
            <a:r>
              <a:rPr lang="en-US" dirty="0"/>
              <a:t>Did you all identify the same key teacher moves?  </a:t>
            </a:r>
          </a:p>
          <a:p>
            <a:pPr lvl="2"/>
            <a:r>
              <a:rPr lang="en-US" dirty="0"/>
              <a:t>Did the conversation cause you to think more deeply about teaching and its impact on learning?</a:t>
            </a:r>
          </a:p>
          <a:p>
            <a:pPr lvl="1"/>
            <a:r>
              <a:rPr lang="en-US" dirty="0"/>
              <a:t>About the process used for video </a:t>
            </a:r>
            <a:r>
              <a:rPr lang="en-US" dirty="0">
                <a:solidFill>
                  <a:schemeClr val="accent6"/>
                </a:solidFill>
              </a:rPr>
              <a:t>analysis </a:t>
            </a:r>
          </a:p>
          <a:p>
            <a:pPr lvl="2"/>
            <a:r>
              <a:rPr lang="en-US" dirty="0"/>
              <a:t>H</a:t>
            </a:r>
            <a:r>
              <a:rPr lang="en-US" sz="2400" dirty="0"/>
              <a:t>ow might the </a:t>
            </a:r>
            <a:r>
              <a:rPr lang="en-US" sz="2400" b="1" i="1" dirty="0">
                <a:solidFill>
                  <a:srgbClr val="FF0000"/>
                </a:solidFill>
              </a:rPr>
              <a:t>Analysis</a:t>
            </a:r>
            <a:r>
              <a:rPr lang="en-US" sz="2400" dirty="0"/>
              <a:t> process (making a claim supported by evidence in the transcript) lead to deeper discussions of the classroom clip?</a:t>
            </a:r>
          </a:p>
          <a:p>
            <a:pPr lvl="2"/>
            <a:r>
              <a:rPr lang="en-US" dirty="0"/>
              <a:t>How would the </a:t>
            </a:r>
            <a:r>
              <a:rPr lang="en-US" b="1" i="1" dirty="0">
                <a:solidFill>
                  <a:srgbClr val="7030A0"/>
                </a:solidFill>
              </a:rPr>
              <a:t>Reflect</a:t>
            </a:r>
            <a:r>
              <a:rPr lang="en-US" dirty="0"/>
              <a:t> phase support changes in teaching practice?</a:t>
            </a:r>
          </a:p>
          <a:p>
            <a:pPr lvl="2"/>
            <a:endParaRPr lang="en-US" dirty="0"/>
          </a:p>
        </p:txBody>
      </p:sp>
      <p:pic>
        <p:nvPicPr>
          <p:cNvPr id="7" name="Picture 6">
            <a:extLst>
              <a:ext uri="{FF2B5EF4-FFF2-40B4-BE49-F238E27FC236}">
                <a16:creationId xmlns:a16="http://schemas.microsoft.com/office/drawing/2014/main" id="{BA6AB4B6-31FD-43AB-95A4-6B35A0AF8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cxnSp>
        <p:nvCxnSpPr>
          <p:cNvPr id="8" name="Straight Connector 7">
            <a:extLst>
              <a:ext uri="{FF2B5EF4-FFF2-40B4-BE49-F238E27FC236}">
                <a16:creationId xmlns:a16="http://schemas.microsoft.com/office/drawing/2014/main" id="{B067DA31-40F7-4E0D-9C05-56502B249778}"/>
              </a:ext>
            </a:extLst>
          </p:cNvPr>
          <p:cNvCxnSpPr>
            <a:cxnSpLocks/>
          </p:cNvCxnSpPr>
          <p:nvPr/>
        </p:nvCxnSpPr>
        <p:spPr>
          <a:xfrm>
            <a:off x="692936"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407969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B8B900B-6BCA-4916-9998-1223E59ECC0B}"/>
              </a:ext>
            </a:extLst>
          </p:cNvPr>
          <p:cNvSpPr>
            <a:spLocks noGrp="1"/>
          </p:cNvSpPr>
          <p:nvPr>
            <p:ph type="body" sz="quarter" idx="11"/>
          </p:nvPr>
        </p:nvSpPr>
        <p:spPr>
          <a:xfrm>
            <a:off x="620104" y="1444337"/>
            <a:ext cx="7895246" cy="4227437"/>
          </a:xfrm>
        </p:spPr>
        <p:txBody>
          <a:bodyPr/>
          <a:lstStyle/>
          <a:p>
            <a:r>
              <a:rPr lang="en-US" sz="2400" dirty="0"/>
              <a:t>A compilation of BSCS classroom videoclips</a:t>
            </a:r>
          </a:p>
          <a:p>
            <a:pPr lvl="1"/>
            <a:r>
              <a:rPr lang="en-US" sz="2400" dirty="0"/>
              <a:t>K-12</a:t>
            </a:r>
          </a:p>
          <a:p>
            <a:pPr lvl="1"/>
            <a:r>
              <a:rPr lang="en-US" sz="2400" dirty="0"/>
              <a:t>Searchable by </a:t>
            </a:r>
          </a:p>
          <a:p>
            <a:pPr lvl="2"/>
            <a:r>
              <a:rPr lang="en-US" sz="2000" dirty="0"/>
              <a:t>Grade</a:t>
            </a:r>
          </a:p>
          <a:p>
            <a:pPr lvl="2"/>
            <a:r>
              <a:rPr lang="en-US" sz="2000" dirty="0"/>
              <a:t>Content</a:t>
            </a:r>
          </a:p>
          <a:p>
            <a:pPr lvl="2"/>
            <a:r>
              <a:rPr lang="en-US" sz="2000" dirty="0"/>
              <a:t>NGSS SEP/CCC</a:t>
            </a:r>
          </a:p>
          <a:p>
            <a:pPr lvl="1"/>
            <a:r>
              <a:rPr lang="en-US" sz="2400" dirty="0"/>
              <a:t>Resources to support teacher learning</a:t>
            </a:r>
          </a:p>
          <a:p>
            <a:pPr lvl="2"/>
            <a:r>
              <a:rPr lang="en-US" sz="2000" dirty="0"/>
              <a:t>Transcripts</a:t>
            </a:r>
          </a:p>
          <a:p>
            <a:pPr lvl="2"/>
            <a:r>
              <a:rPr lang="en-US" sz="2000" dirty="0"/>
              <a:t>Lesson Plans</a:t>
            </a:r>
          </a:p>
          <a:p>
            <a:pPr lvl="2"/>
            <a:r>
              <a:rPr lang="en-US" sz="2000" dirty="0"/>
              <a:t>Content Deepening</a:t>
            </a:r>
          </a:p>
          <a:p>
            <a:pPr lvl="2"/>
            <a:r>
              <a:rPr lang="en-US" sz="2000" dirty="0"/>
              <a:t>Common Student Ideas</a:t>
            </a:r>
          </a:p>
          <a:p>
            <a:pPr lvl="2"/>
            <a:r>
              <a:rPr lang="en-US" sz="2000" dirty="0"/>
              <a:t>Links to interactives</a:t>
            </a:r>
          </a:p>
        </p:txBody>
      </p:sp>
      <p:sp>
        <p:nvSpPr>
          <p:cNvPr id="9" name="Title 8">
            <a:extLst>
              <a:ext uri="{FF2B5EF4-FFF2-40B4-BE49-F238E27FC236}">
                <a16:creationId xmlns:a16="http://schemas.microsoft.com/office/drawing/2014/main" id="{14FAD2CC-527E-4F30-97EF-874DD9285951}"/>
              </a:ext>
            </a:extLst>
          </p:cNvPr>
          <p:cNvSpPr>
            <a:spLocks noGrp="1"/>
          </p:cNvSpPr>
          <p:nvPr>
            <p:ph type="title"/>
          </p:nvPr>
        </p:nvSpPr>
        <p:spPr/>
        <p:txBody>
          <a:bodyPr/>
          <a:lstStyle/>
          <a:p>
            <a:r>
              <a:rPr lang="en-US" u="sng" dirty="0">
                <a:solidFill>
                  <a:schemeClr val="tx1">
                    <a:lumMod val="75000"/>
                  </a:schemeClr>
                </a:solidFill>
                <a:hlinkClick r:id="rId3">
                  <a:extLst>
                    <a:ext uri="{A12FA001-AC4F-418D-AE19-62706E023703}">
                      <ahyp:hlinkClr xmlns:ahyp="http://schemas.microsoft.com/office/drawing/2018/hyperlinkcolor" val="tx"/>
                    </a:ext>
                  </a:extLst>
                </a:hlinkClick>
              </a:rPr>
              <a:t>The BSCS </a:t>
            </a:r>
            <a:r>
              <a:rPr lang="en-US" u="sng" dirty="0" err="1">
                <a:solidFill>
                  <a:schemeClr val="tx1">
                    <a:lumMod val="75000"/>
                  </a:schemeClr>
                </a:solidFill>
                <a:hlinkClick r:id="rId3">
                  <a:extLst>
                    <a:ext uri="{A12FA001-AC4F-418D-AE19-62706E023703}">
                      <ahyp:hlinkClr xmlns:ahyp="http://schemas.microsoft.com/office/drawing/2018/hyperlinkcolor" val="tx"/>
                    </a:ext>
                  </a:extLst>
                </a:hlinkClick>
              </a:rPr>
              <a:t>Videoverse</a:t>
            </a:r>
            <a:r>
              <a:rPr lang="en-US" dirty="0">
                <a:solidFill>
                  <a:schemeClr val="tx1">
                    <a:lumMod val="75000"/>
                  </a:schemeClr>
                </a:solidFill>
              </a:rPr>
              <a:t>: </a:t>
            </a:r>
            <a:r>
              <a:rPr lang="en-US" dirty="0">
                <a:solidFill>
                  <a:srgbClr val="00B050"/>
                </a:solidFill>
              </a:rPr>
              <a:t>https://videoverse.bscs.org/</a:t>
            </a:r>
            <a:endParaRPr lang="en-US" dirty="0"/>
          </a:p>
        </p:txBody>
      </p:sp>
      <p:pic>
        <p:nvPicPr>
          <p:cNvPr id="7" name="Picture 6">
            <a:extLst>
              <a:ext uri="{FF2B5EF4-FFF2-40B4-BE49-F238E27FC236}">
                <a16:creationId xmlns:a16="http://schemas.microsoft.com/office/drawing/2014/main" id="{52FC6288-4C10-437F-B687-D2BB00E99A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
        <p:nvSpPr>
          <p:cNvPr id="12" name="TextBox 11">
            <a:extLst>
              <a:ext uri="{FF2B5EF4-FFF2-40B4-BE49-F238E27FC236}">
                <a16:creationId xmlns:a16="http://schemas.microsoft.com/office/drawing/2014/main" id="{4BF70CB7-8B28-450A-9AA3-0D728C8C1729}"/>
              </a:ext>
            </a:extLst>
          </p:cNvPr>
          <p:cNvSpPr txBox="1"/>
          <p:nvPr/>
        </p:nvSpPr>
        <p:spPr>
          <a:xfrm>
            <a:off x="5249695" y="2073729"/>
            <a:ext cx="3412671" cy="1754326"/>
          </a:xfrm>
          <a:prstGeom prst="rect">
            <a:avLst/>
          </a:prstGeom>
          <a:noFill/>
        </p:spPr>
        <p:txBody>
          <a:bodyPr wrap="square" rtlCol="0">
            <a:spAutoFit/>
          </a:bodyPr>
          <a:lstStyle/>
          <a:p>
            <a:r>
              <a:rPr lang="en-US" sz="1800" b="0" i="0" u="none" strike="noStrike" dirty="0">
                <a:solidFill>
                  <a:srgbClr val="000000"/>
                </a:solidFill>
                <a:effectLst/>
                <a:latin typeface="Arial" panose="020B0604020202020204" pitchFamily="34" charset="0"/>
              </a:rPr>
              <a:t>When you register on the site, be sure to type the code </a:t>
            </a:r>
            <a:r>
              <a:rPr lang="en-US" sz="1800" b="0" i="0" u="none" strike="noStrike" dirty="0">
                <a:solidFill>
                  <a:srgbClr val="FF0000"/>
                </a:solidFill>
                <a:effectLst/>
                <a:latin typeface="Arial" panose="020B0604020202020204" pitchFamily="34" charset="0"/>
              </a:rPr>
              <a:t>FREEACCESS</a:t>
            </a:r>
            <a:r>
              <a:rPr lang="en-US" sz="1800" b="0" i="0" u="none" strike="noStrike" dirty="0">
                <a:solidFill>
                  <a:srgbClr val="000000"/>
                </a:solidFill>
                <a:effectLst/>
                <a:latin typeface="Arial" panose="020B0604020202020204" pitchFamily="34" charset="0"/>
              </a:rPr>
              <a:t> into the coupon box. This will prevent you from needing to enter any credit card information.</a:t>
            </a:r>
            <a:endParaRPr lang="en-US" dirty="0"/>
          </a:p>
        </p:txBody>
      </p:sp>
    </p:spTree>
    <p:extLst>
      <p:ext uri="{BB962C8B-B14F-4D97-AF65-F5344CB8AC3E}">
        <p14:creationId xmlns:p14="http://schemas.microsoft.com/office/powerpoint/2010/main" val="133315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954E1E-9F26-409C-868C-DF25D621D166}"/>
              </a:ext>
            </a:extLst>
          </p:cNvPr>
          <p:cNvSpPr>
            <a:spLocks noGrp="1"/>
          </p:cNvSpPr>
          <p:nvPr>
            <p:ph type="title"/>
          </p:nvPr>
        </p:nvSpPr>
        <p:spPr/>
        <p:txBody>
          <a:bodyPr/>
          <a:lstStyle/>
          <a:p>
            <a:r>
              <a:rPr lang="en-US" dirty="0"/>
              <a:t>Your feedback</a:t>
            </a:r>
          </a:p>
        </p:txBody>
      </p:sp>
      <p:sp>
        <p:nvSpPr>
          <p:cNvPr id="5" name="Text Placeholder 4">
            <a:extLst>
              <a:ext uri="{FF2B5EF4-FFF2-40B4-BE49-F238E27FC236}">
                <a16:creationId xmlns:a16="http://schemas.microsoft.com/office/drawing/2014/main" id="{50514713-473B-4DBB-AF79-0439FA0D8109}"/>
              </a:ext>
            </a:extLst>
          </p:cNvPr>
          <p:cNvSpPr>
            <a:spLocks noGrp="1"/>
          </p:cNvSpPr>
          <p:nvPr>
            <p:ph type="body" sz="quarter" idx="10"/>
          </p:nvPr>
        </p:nvSpPr>
        <p:spPr/>
        <p:txBody>
          <a:bodyPr/>
          <a:lstStyle/>
          <a:p>
            <a:pPr marL="0" indent="0">
              <a:buNone/>
            </a:pPr>
            <a:r>
              <a:rPr lang="en-US" dirty="0"/>
              <a:t>Before you leave, please reflect on your learning in this workshop.  </a:t>
            </a:r>
          </a:p>
          <a:p>
            <a:r>
              <a:rPr lang="en-US" dirty="0"/>
              <a:t>Please write at least one comment in the chat box as feedback, </a:t>
            </a:r>
            <a:r>
              <a:rPr lang="en-US" dirty="0" err="1"/>
              <a:t>gots</a:t>
            </a:r>
            <a:r>
              <a:rPr lang="en-US" dirty="0"/>
              <a:t>, or needs. </a:t>
            </a:r>
          </a:p>
        </p:txBody>
      </p:sp>
    </p:spTree>
    <p:extLst>
      <p:ext uri="{BB962C8B-B14F-4D97-AF65-F5344CB8AC3E}">
        <p14:creationId xmlns:p14="http://schemas.microsoft.com/office/powerpoint/2010/main" val="372412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84173A8-C93F-4FFF-9270-2885A2F977AA}"/>
              </a:ext>
            </a:extLst>
          </p:cNvPr>
          <p:cNvCxnSpPr>
            <a:cxnSpLocks/>
          </p:cNvCxnSpPr>
          <p:nvPr/>
        </p:nvCxnSpPr>
        <p:spPr>
          <a:xfrm>
            <a:off x="728770" y="1815435"/>
            <a:ext cx="7734584" cy="0"/>
          </a:xfrm>
          <a:prstGeom prst="line">
            <a:avLst/>
          </a:prstGeom>
          <a:noFill/>
          <a:ln w="19050" cap="flat" cmpd="sng" algn="ctr">
            <a:solidFill>
              <a:srgbClr val="FAAD6D"/>
            </a:solidFill>
            <a:prstDash val="solid"/>
            <a:miter lim="800000"/>
          </a:ln>
          <a:effectLst/>
        </p:spPr>
      </p:cxnSp>
      <p:pic>
        <p:nvPicPr>
          <p:cNvPr id="7" name="Picture 6">
            <a:extLst>
              <a:ext uri="{FF2B5EF4-FFF2-40B4-BE49-F238E27FC236}">
                <a16:creationId xmlns:a16="http://schemas.microsoft.com/office/drawing/2014/main" id="{56F92EA2-91F0-414F-8127-62F5D42CD145}"/>
              </a:ext>
            </a:extLst>
          </p:cNvPr>
          <p:cNvPicPr>
            <a:picLocks noChangeAspect="1"/>
          </p:cNvPicPr>
          <p:nvPr/>
        </p:nvPicPr>
        <p:blipFill rotWithShape="1">
          <a:blip r:embed="rId3">
            <a:extLst>
              <a:ext uri="{28A0092B-C50C-407E-A947-70E740481C1C}">
                <a14:useLocalDpi xmlns:a14="http://schemas.microsoft.com/office/drawing/2010/main" val="0"/>
              </a:ext>
            </a:extLst>
          </a:blip>
          <a:srcRect l="21643" t="40399" r="21605" b="33040"/>
          <a:stretch/>
        </p:blipFill>
        <p:spPr>
          <a:xfrm>
            <a:off x="2358638" y="4538437"/>
            <a:ext cx="4580547" cy="1608639"/>
          </a:xfrm>
          <a:prstGeom prst="rect">
            <a:avLst/>
          </a:prstGeom>
        </p:spPr>
      </p:pic>
      <p:pic>
        <p:nvPicPr>
          <p:cNvPr id="8" name="Picture 7">
            <a:extLst>
              <a:ext uri="{FF2B5EF4-FFF2-40B4-BE49-F238E27FC236}">
                <a16:creationId xmlns:a16="http://schemas.microsoft.com/office/drawing/2014/main" id="{66A80ACE-58AD-488E-B516-A811AB4E4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906" y="1051321"/>
            <a:ext cx="6096012" cy="667513"/>
          </a:xfrm>
          <a:prstGeom prst="rect">
            <a:avLst/>
          </a:prstGeom>
        </p:spPr>
      </p:pic>
      <p:sp>
        <p:nvSpPr>
          <p:cNvPr id="9" name="TextBox 8">
            <a:extLst>
              <a:ext uri="{FF2B5EF4-FFF2-40B4-BE49-F238E27FC236}">
                <a16:creationId xmlns:a16="http://schemas.microsoft.com/office/drawing/2014/main" id="{35CE897F-EF16-4AB9-A136-2F4A90DE0D9A}"/>
              </a:ext>
            </a:extLst>
          </p:cNvPr>
          <p:cNvSpPr txBox="1"/>
          <p:nvPr/>
        </p:nvSpPr>
        <p:spPr>
          <a:xfrm>
            <a:off x="2888394" y="3456967"/>
            <a:ext cx="6982690" cy="523220"/>
          </a:xfrm>
          <a:prstGeom prst="rect">
            <a:avLst/>
          </a:prstGeom>
          <a:noFill/>
        </p:spPr>
        <p:txBody>
          <a:bodyPr wrap="square" rtlCol="0" anchor="t">
            <a:spAutoFit/>
          </a:bodyPr>
          <a:lstStyle/>
          <a:p>
            <a:r>
              <a:rPr lang="en-US" sz="2800" dirty="0">
                <a:hlinkClick r:id="rId5">
                  <a:extLst>
                    <a:ext uri="{A12FA001-AC4F-418D-AE19-62706E023703}">
                      <ahyp:hlinkClr xmlns:ahyp="http://schemas.microsoft.com/office/drawing/2018/hyperlinkcolor" val="tx"/>
                    </a:ext>
                  </a:extLst>
                </a:hlinkClick>
              </a:rPr>
              <a:t>chvidsten@bscs.org</a:t>
            </a:r>
            <a:endParaRPr lang="en-US" sz="2800" dirty="0"/>
          </a:p>
        </p:txBody>
      </p:sp>
      <p:sp>
        <p:nvSpPr>
          <p:cNvPr id="2" name="TextBox 1">
            <a:extLst>
              <a:ext uri="{FF2B5EF4-FFF2-40B4-BE49-F238E27FC236}">
                <a16:creationId xmlns:a16="http://schemas.microsoft.com/office/drawing/2014/main" id="{47E62B2E-814C-4003-95FD-036EFA4A6836}"/>
              </a:ext>
            </a:extLst>
          </p:cNvPr>
          <p:cNvSpPr txBox="1"/>
          <p:nvPr/>
        </p:nvSpPr>
        <p:spPr>
          <a:xfrm>
            <a:off x="1213398" y="2292289"/>
            <a:ext cx="6717204" cy="954107"/>
          </a:xfrm>
          <a:prstGeom prst="rect">
            <a:avLst/>
          </a:prstGeom>
          <a:noFill/>
        </p:spPr>
        <p:txBody>
          <a:bodyPr wrap="square" rtlCol="0">
            <a:spAutoFit/>
          </a:bodyPr>
          <a:lstStyle/>
          <a:p>
            <a:pPr algn="ctr"/>
            <a:r>
              <a:rPr lang="en-US" sz="2800" dirty="0"/>
              <a:t>THANK YOU! </a:t>
            </a:r>
          </a:p>
          <a:p>
            <a:pPr algn="ctr"/>
            <a:r>
              <a:rPr lang="en-US" sz="2800" dirty="0"/>
              <a:t>Please feel free to contact me</a:t>
            </a:r>
          </a:p>
        </p:txBody>
      </p:sp>
      <p:pic>
        <p:nvPicPr>
          <p:cNvPr id="10" name="Picture 9" descr="NSF Logo.pdf">
            <a:extLst>
              <a:ext uri="{FF2B5EF4-FFF2-40B4-BE49-F238E27FC236}">
                <a16:creationId xmlns:a16="http://schemas.microsoft.com/office/drawing/2014/main" id="{10CCAD35-6E7E-4778-A66F-7F630E7B2F0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51973" y="5809074"/>
            <a:ext cx="1092027" cy="930730"/>
          </a:xfrm>
          <a:prstGeom prst="rect">
            <a:avLst/>
          </a:prstGeom>
        </p:spPr>
      </p:pic>
      <p:sp>
        <p:nvSpPr>
          <p:cNvPr id="11" name="TextBox 10">
            <a:extLst>
              <a:ext uri="{FF2B5EF4-FFF2-40B4-BE49-F238E27FC236}">
                <a16:creationId xmlns:a16="http://schemas.microsoft.com/office/drawing/2014/main" id="{5C573814-D5E8-468C-BEDC-A72719B404E9}"/>
              </a:ext>
            </a:extLst>
          </p:cNvPr>
          <p:cNvSpPr txBox="1"/>
          <p:nvPr/>
        </p:nvSpPr>
        <p:spPr>
          <a:xfrm>
            <a:off x="342900" y="6063490"/>
            <a:ext cx="8115301" cy="877163"/>
          </a:xfrm>
          <a:prstGeom prst="rect">
            <a:avLst/>
          </a:prstGeom>
          <a:noFill/>
        </p:spPr>
        <p:txBody>
          <a:bodyPr wrap="square" rtlCol="0">
            <a:spAutoFit/>
          </a:bodyPr>
          <a:lstStyle/>
          <a:p>
            <a:r>
              <a:rPr lang="en-US" sz="1100" dirty="0">
                <a:solidFill>
                  <a:srgbClr val="003D71"/>
                </a:solidFill>
                <a:latin typeface="Arial"/>
                <a:cs typeface="Arial"/>
              </a:rPr>
              <a:t>This material is based upon work supported by the National Science Foundation under Awards #0310721, 0918277, #0957996, #1118643, #1220635, #1321242, #1503280, and #1725389. Any opinions, findings, and conclusions or recommendations expressed in this material are those of the author(s) and do not necessarily reflect the views of the National Science Foundation.</a:t>
            </a:r>
          </a:p>
          <a:p>
            <a:endParaRPr lang="en-US" dirty="0"/>
          </a:p>
        </p:txBody>
      </p:sp>
    </p:spTree>
    <p:extLst>
      <p:ext uri="{BB962C8B-B14F-4D97-AF65-F5344CB8AC3E}">
        <p14:creationId xmlns:p14="http://schemas.microsoft.com/office/powerpoint/2010/main" val="195470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1204FE-0623-462C-A47B-6B360ED19F23}"/>
              </a:ext>
            </a:extLst>
          </p:cNvPr>
          <p:cNvSpPr>
            <a:spLocks noGrp="1"/>
          </p:cNvSpPr>
          <p:nvPr>
            <p:ph type="body" sz="quarter" idx="11"/>
          </p:nvPr>
        </p:nvSpPr>
        <p:spPr/>
        <p:txBody>
          <a:bodyPr/>
          <a:lstStyle/>
          <a:p>
            <a:endParaRPr lang="en-US"/>
          </a:p>
        </p:txBody>
      </p:sp>
      <p:sp>
        <p:nvSpPr>
          <p:cNvPr id="2" name="Title 1">
            <a:extLst>
              <a:ext uri="{FF2B5EF4-FFF2-40B4-BE49-F238E27FC236}">
                <a16:creationId xmlns:a16="http://schemas.microsoft.com/office/drawing/2014/main" id="{20C49D38-9734-4068-8699-A4F705D328D2}"/>
              </a:ext>
            </a:extLst>
          </p:cNvPr>
          <p:cNvSpPr>
            <a:spLocks noGrp="1"/>
          </p:cNvSpPr>
          <p:nvPr>
            <p:ph type="title"/>
          </p:nvPr>
        </p:nvSpPr>
        <p:spPr/>
        <p:txBody>
          <a:bodyPr/>
          <a:lstStyle/>
          <a:p>
            <a:br>
              <a:rPr lang="en-US" sz="2800" dirty="0"/>
            </a:br>
            <a:r>
              <a:rPr lang="en-US" b="1" dirty="0">
                <a:latin typeface="Calibri" panose="020F0502020204030204" pitchFamily="34" charset="0"/>
              </a:rPr>
              <a:t>Science Teachers Learning from Lesson Analysis </a:t>
            </a:r>
          </a:p>
        </p:txBody>
      </p:sp>
      <p:pic>
        <p:nvPicPr>
          <p:cNvPr id="5" name="Picture 2" descr="Diagram&#10;&#10;Description automatically generated">
            <a:extLst>
              <a:ext uri="{FF2B5EF4-FFF2-40B4-BE49-F238E27FC236}">
                <a16:creationId xmlns:a16="http://schemas.microsoft.com/office/drawing/2014/main" id="{4A6D7AEF-C317-4F9B-A3C7-FAF9639EE2AA}"/>
              </a:ext>
            </a:extLst>
          </p:cNvPr>
          <p:cNvPicPr>
            <a:picLocks noChangeAspect="1"/>
          </p:cNvPicPr>
          <p:nvPr/>
        </p:nvPicPr>
        <p:blipFill>
          <a:blip r:embed="rId3"/>
          <a:stretch>
            <a:fillRect/>
          </a:stretch>
        </p:blipFill>
        <p:spPr>
          <a:xfrm>
            <a:off x="2281817" y="1398799"/>
            <a:ext cx="4055931" cy="2565090"/>
          </a:xfrm>
          <a:prstGeom prst="rect">
            <a:avLst/>
          </a:prstGeom>
        </p:spPr>
      </p:pic>
      <p:pic>
        <p:nvPicPr>
          <p:cNvPr id="7" name="Picture 5" descr="Icon&#10;&#10;Description automatically generated">
            <a:extLst>
              <a:ext uri="{FF2B5EF4-FFF2-40B4-BE49-F238E27FC236}">
                <a16:creationId xmlns:a16="http://schemas.microsoft.com/office/drawing/2014/main" id="{D5F4EF60-B3B5-4181-9BD1-D916F3C77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0" y="4318627"/>
            <a:ext cx="3239362" cy="1447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 picture containing icon&#10;&#10;Description automatically generated">
            <a:extLst>
              <a:ext uri="{FF2B5EF4-FFF2-40B4-BE49-F238E27FC236}">
                <a16:creationId xmlns:a16="http://schemas.microsoft.com/office/drawing/2014/main" id="{66AEAEBB-393D-4651-8F6A-D18D2AB7B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366" y="4314446"/>
            <a:ext cx="3239362" cy="14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1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05956-F35B-4969-8FD4-CC5668D8BFD8}"/>
              </a:ext>
            </a:extLst>
          </p:cNvPr>
          <p:cNvSpPr>
            <a:spLocks noGrp="1"/>
          </p:cNvSpPr>
          <p:nvPr>
            <p:ph type="title"/>
          </p:nvPr>
        </p:nvSpPr>
        <p:spPr/>
        <p:txBody>
          <a:bodyPr/>
          <a:lstStyle/>
          <a:p>
            <a:r>
              <a:rPr lang="en-US" dirty="0"/>
              <a:t>Addressing a Grand Challenge</a:t>
            </a:r>
          </a:p>
        </p:txBody>
      </p:sp>
      <p:sp>
        <p:nvSpPr>
          <p:cNvPr id="3" name="Freeform: Shape 2">
            <a:extLst>
              <a:ext uri="{FF2B5EF4-FFF2-40B4-BE49-F238E27FC236}">
                <a16:creationId xmlns:a16="http://schemas.microsoft.com/office/drawing/2014/main" id="{087CB9BA-F90E-44AC-8DE3-767AB8AC1BBF}"/>
              </a:ext>
            </a:extLst>
          </p:cNvPr>
          <p:cNvSpPr/>
          <p:nvPr/>
        </p:nvSpPr>
        <p:spPr>
          <a:xfrm>
            <a:off x="3113949" y="1085202"/>
            <a:ext cx="2656665" cy="2656665"/>
          </a:xfrm>
          <a:custGeom>
            <a:avLst/>
            <a:gdLst>
              <a:gd name="connsiteX0" fmla="*/ 0 w 2656665"/>
              <a:gd name="connsiteY0" fmla="*/ 1328333 h 2656665"/>
              <a:gd name="connsiteX1" fmla="*/ 1328333 w 2656665"/>
              <a:gd name="connsiteY1" fmla="*/ 0 h 2656665"/>
              <a:gd name="connsiteX2" fmla="*/ 2656666 w 2656665"/>
              <a:gd name="connsiteY2" fmla="*/ 1328333 h 2656665"/>
              <a:gd name="connsiteX3" fmla="*/ 1328333 w 2656665"/>
              <a:gd name="connsiteY3" fmla="*/ 2656666 h 2656665"/>
              <a:gd name="connsiteX4" fmla="*/ 0 w 2656665"/>
              <a:gd name="connsiteY4" fmla="*/ 1328333 h 265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665" h="2656665">
                <a:moveTo>
                  <a:pt x="0" y="1328333"/>
                </a:moveTo>
                <a:cubicBezTo>
                  <a:pt x="0" y="594715"/>
                  <a:pt x="594715" y="0"/>
                  <a:pt x="1328333" y="0"/>
                </a:cubicBezTo>
                <a:cubicBezTo>
                  <a:pt x="2061951" y="0"/>
                  <a:pt x="2656666" y="594715"/>
                  <a:pt x="2656666" y="1328333"/>
                </a:cubicBezTo>
                <a:cubicBezTo>
                  <a:pt x="2656666" y="2061951"/>
                  <a:pt x="2061951" y="2656666"/>
                  <a:pt x="1328333" y="2656666"/>
                </a:cubicBezTo>
                <a:cubicBezTo>
                  <a:pt x="594715" y="2656666"/>
                  <a:pt x="0" y="2061951"/>
                  <a:pt x="0" y="1328333"/>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54222" tIns="464917" rIns="354222" bIns="996249"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5" name="Freeform: Shape 4">
            <a:extLst>
              <a:ext uri="{FF2B5EF4-FFF2-40B4-BE49-F238E27FC236}">
                <a16:creationId xmlns:a16="http://schemas.microsoft.com/office/drawing/2014/main" id="{AC5DA47B-2692-4E62-9DAE-6EFE19AB1214}"/>
              </a:ext>
            </a:extLst>
          </p:cNvPr>
          <p:cNvSpPr/>
          <p:nvPr/>
        </p:nvSpPr>
        <p:spPr>
          <a:xfrm>
            <a:off x="288985" y="3741867"/>
            <a:ext cx="2656665" cy="2656665"/>
          </a:xfrm>
          <a:custGeom>
            <a:avLst/>
            <a:gdLst>
              <a:gd name="connsiteX0" fmla="*/ 0 w 2656665"/>
              <a:gd name="connsiteY0" fmla="*/ 1328333 h 2656665"/>
              <a:gd name="connsiteX1" fmla="*/ 1328333 w 2656665"/>
              <a:gd name="connsiteY1" fmla="*/ 0 h 2656665"/>
              <a:gd name="connsiteX2" fmla="*/ 2656666 w 2656665"/>
              <a:gd name="connsiteY2" fmla="*/ 1328333 h 2656665"/>
              <a:gd name="connsiteX3" fmla="*/ 1328333 w 2656665"/>
              <a:gd name="connsiteY3" fmla="*/ 2656666 h 2656665"/>
              <a:gd name="connsiteX4" fmla="*/ 0 w 2656665"/>
              <a:gd name="connsiteY4" fmla="*/ 1328333 h 265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665" h="2656665">
                <a:moveTo>
                  <a:pt x="0" y="1328333"/>
                </a:moveTo>
                <a:cubicBezTo>
                  <a:pt x="0" y="594715"/>
                  <a:pt x="594715" y="0"/>
                  <a:pt x="1328333" y="0"/>
                </a:cubicBezTo>
                <a:cubicBezTo>
                  <a:pt x="2061951" y="0"/>
                  <a:pt x="2656666" y="594715"/>
                  <a:pt x="2656666" y="1328333"/>
                </a:cubicBezTo>
                <a:cubicBezTo>
                  <a:pt x="2656666" y="2061951"/>
                  <a:pt x="2061951" y="2656666"/>
                  <a:pt x="1328333" y="2656666"/>
                </a:cubicBezTo>
                <a:cubicBezTo>
                  <a:pt x="594715" y="2656666"/>
                  <a:pt x="0" y="2061951"/>
                  <a:pt x="0" y="1328333"/>
                </a:cubicBezTo>
                <a:close/>
              </a:path>
            </a:pathLst>
          </a:custGeom>
          <a:solidFill>
            <a:schemeClr val="bg1">
              <a:lumMod val="75000"/>
              <a:alpha val="50000"/>
            </a:schemeClr>
          </a:solidFill>
        </p:spPr>
        <p:style>
          <a:lnRef idx="2">
            <a:schemeClr val="lt1">
              <a:hueOff val="0"/>
              <a:satOff val="0"/>
              <a:lumOff val="0"/>
              <a:alphaOff val="0"/>
            </a:schemeClr>
          </a:lnRef>
          <a:fillRef idx="1">
            <a:scrgbClr r="0" g="0" b="0"/>
          </a:fillRef>
          <a:effectRef idx="0">
            <a:schemeClr val="accent4">
              <a:alpha val="50000"/>
              <a:hueOff val="12197771"/>
              <a:satOff val="-14822"/>
              <a:lumOff val="8430"/>
              <a:alphaOff val="0"/>
            </a:schemeClr>
          </a:effectRef>
          <a:fontRef idx="minor">
            <a:schemeClr val="tx1"/>
          </a:fontRef>
        </p:style>
        <p:txBody>
          <a:bodyPr spcFirstLastPara="0" vert="horz" wrap="square" lIns="250169" tIns="686305" rIns="812497" bIns="509195"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4" name="Freeform: Shape 3">
            <a:extLst>
              <a:ext uri="{FF2B5EF4-FFF2-40B4-BE49-F238E27FC236}">
                <a16:creationId xmlns:a16="http://schemas.microsoft.com/office/drawing/2014/main" id="{394417CF-F553-4628-BA55-5D44692E5B8C}"/>
              </a:ext>
            </a:extLst>
          </p:cNvPr>
          <p:cNvSpPr/>
          <p:nvPr/>
        </p:nvSpPr>
        <p:spPr>
          <a:xfrm>
            <a:off x="6409276" y="3429000"/>
            <a:ext cx="2656665" cy="2656665"/>
          </a:xfrm>
          <a:custGeom>
            <a:avLst/>
            <a:gdLst>
              <a:gd name="connsiteX0" fmla="*/ 0 w 2656665"/>
              <a:gd name="connsiteY0" fmla="*/ 1328333 h 2656665"/>
              <a:gd name="connsiteX1" fmla="*/ 1328333 w 2656665"/>
              <a:gd name="connsiteY1" fmla="*/ 0 h 2656665"/>
              <a:gd name="connsiteX2" fmla="*/ 2656666 w 2656665"/>
              <a:gd name="connsiteY2" fmla="*/ 1328333 h 2656665"/>
              <a:gd name="connsiteX3" fmla="*/ 1328333 w 2656665"/>
              <a:gd name="connsiteY3" fmla="*/ 2656666 h 2656665"/>
              <a:gd name="connsiteX4" fmla="*/ 0 w 2656665"/>
              <a:gd name="connsiteY4" fmla="*/ 1328333 h 265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665" h="2656665">
                <a:moveTo>
                  <a:pt x="0" y="1328333"/>
                </a:moveTo>
                <a:cubicBezTo>
                  <a:pt x="0" y="594715"/>
                  <a:pt x="594715" y="0"/>
                  <a:pt x="1328333" y="0"/>
                </a:cubicBezTo>
                <a:cubicBezTo>
                  <a:pt x="2061951" y="0"/>
                  <a:pt x="2656666" y="594715"/>
                  <a:pt x="2656666" y="1328333"/>
                </a:cubicBezTo>
                <a:cubicBezTo>
                  <a:pt x="2656666" y="2061951"/>
                  <a:pt x="2061951" y="2656666"/>
                  <a:pt x="1328333" y="2656666"/>
                </a:cubicBezTo>
                <a:cubicBezTo>
                  <a:pt x="594715" y="2656666"/>
                  <a:pt x="0" y="2061951"/>
                  <a:pt x="0" y="1328333"/>
                </a:cubicBezTo>
                <a:close/>
              </a:path>
            </a:pathLst>
          </a:custGeom>
        </p:spPr>
        <p:style>
          <a:lnRef idx="2">
            <a:schemeClr val="lt1">
              <a:hueOff val="0"/>
              <a:satOff val="0"/>
              <a:lumOff val="0"/>
              <a:alphaOff val="0"/>
            </a:schemeClr>
          </a:lnRef>
          <a:fillRef idx="1">
            <a:schemeClr val="accent4">
              <a:alpha val="50000"/>
              <a:hueOff val="6098886"/>
              <a:satOff val="-7411"/>
              <a:lumOff val="4215"/>
              <a:alphaOff val="0"/>
            </a:schemeClr>
          </a:fillRef>
          <a:effectRef idx="0">
            <a:schemeClr val="accent4">
              <a:alpha val="50000"/>
              <a:hueOff val="6098886"/>
              <a:satOff val="-7411"/>
              <a:lumOff val="4215"/>
              <a:alphaOff val="0"/>
            </a:schemeClr>
          </a:effectRef>
          <a:fontRef idx="minor">
            <a:schemeClr val="tx1"/>
          </a:fontRef>
        </p:style>
        <p:txBody>
          <a:bodyPr spcFirstLastPara="0" vert="horz" wrap="square" lIns="812497" tIns="686305" rIns="250169" bIns="509195" numCol="1" spcCol="1270" anchor="ctr" anchorCtr="0">
            <a:noAutofit/>
          </a:bodyPr>
          <a:lstStyle/>
          <a:p>
            <a:pPr marL="0" lvl="0" indent="0" algn="ctr" defTabSz="1066800">
              <a:lnSpc>
                <a:spcPct val="90000"/>
              </a:lnSpc>
              <a:spcBef>
                <a:spcPct val="0"/>
              </a:spcBef>
              <a:spcAft>
                <a:spcPct val="35000"/>
              </a:spcAft>
              <a:buNone/>
            </a:pPr>
            <a:endParaRPr lang="en-US" sz="2400" kern="1200" dirty="0"/>
          </a:p>
        </p:txBody>
      </p:sp>
      <p:sp>
        <p:nvSpPr>
          <p:cNvPr id="7" name="TextBox 6">
            <a:extLst>
              <a:ext uri="{FF2B5EF4-FFF2-40B4-BE49-F238E27FC236}">
                <a16:creationId xmlns:a16="http://schemas.microsoft.com/office/drawing/2014/main" id="{E18142B9-0AC6-4357-BC61-44264A767CE3}"/>
              </a:ext>
            </a:extLst>
          </p:cNvPr>
          <p:cNvSpPr txBox="1"/>
          <p:nvPr/>
        </p:nvSpPr>
        <p:spPr>
          <a:xfrm>
            <a:off x="1069569" y="4627756"/>
            <a:ext cx="1876081" cy="830997"/>
          </a:xfrm>
          <a:prstGeom prst="rect">
            <a:avLst/>
          </a:prstGeom>
          <a:noFill/>
        </p:spPr>
        <p:txBody>
          <a:bodyPr wrap="square" rtlCol="0">
            <a:spAutoFit/>
          </a:bodyPr>
          <a:lstStyle/>
          <a:p>
            <a:r>
              <a:rPr lang="en-US" sz="2400" dirty="0"/>
              <a:t>Science</a:t>
            </a:r>
          </a:p>
          <a:p>
            <a:r>
              <a:rPr lang="en-US" sz="2400" dirty="0"/>
              <a:t>Courses</a:t>
            </a:r>
          </a:p>
        </p:txBody>
      </p:sp>
      <p:sp>
        <p:nvSpPr>
          <p:cNvPr id="11" name="TextBox 10">
            <a:extLst>
              <a:ext uri="{FF2B5EF4-FFF2-40B4-BE49-F238E27FC236}">
                <a16:creationId xmlns:a16="http://schemas.microsoft.com/office/drawing/2014/main" id="{A6ADBBAA-6683-4686-A094-F6D24B22A0EF}"/>
              </a:ext>
            </a:extLst>
          </p:cNvPr>
          <p:cNvSpPr txBox="1"/>
          <p:nvPr/>
        </p:nvSpPr>
        <p:spPr>
          <a:xfrm>
            <a:off x="7125629" y="4348976"/>
            <a:ext cx="1940312" cy="1107996"/>
          </a:xfrm>
          <a:prstGeom prst="rect">
            <a:avLst/>
          </a:prstGeom>
          <a:noFill/>
        </p:spPr>
        <p:txBody>
          <a:bodyPr wrap="square" rtlCol="0">
            <a:spAutoFit/>
          </a:bodyPr>
          <a:lstStyle/>
          <a:p>
            <a:r>
              <a:rPr lang="en-US" sz="2400" dirty="0"/>
              <a:t>Practicum Experiences</a:t>
            </a:r>
          </a:p>
          <a:p>
            <a:endParaRPr lang="en-US" dirty="0"/>
          </a:p>
        </p:txBody>
      </p:sp>
      <p:sp>
        <p:nvSpPr>
          <p:cNvPr id="12" name="TextBox 11">
            <a:extLst>
              <a:ext uri="{FF2B5EF4-FFF2-40B4-BE49-F238E27FC236}">
                <a16:creationId xmlns:a16="http://schemas.microsoft.com/office/drawing/2014/main" id="{1DCE60EC-3ECE-4F28-9CE6-7818165ADAF6}"/>
              </a:ext>
            </a:extLst>
          </p:cNvPr>
          <p:cNvSpPr txBox="1"/>
          <p:nvPr/>
        </p:nvSpPr>
        <p:spPr>
          <a:xfrm>
            <a:off x="3702205" y="2074127"/>
            <a:ext cx="1594624" cy="830997"/>
          </a:xfrm>
          <a:prstGeom prst="rect">
            <a:avLst/>
          </a:prstGeom>
          <a:noFill/>
        </p:spPr>
        <p:txBody>
          <a:bodyPr wrap="square" rtlCol="0">
            <a:spAutoFit/>
          </a:bodyPr>
          <a:lstStyle/>
          <a:p>
            <a:r>
              <a:rPr lang="en-US" sz="2400" dirty="0"/>
              <a:t>Education</a:t>
            </a:r>
          </a:p>
          <a:p>
            <a:r>
              <a:rPr lang="en-US" sz="2400" dirty="0"/>
              <a:t>Courses</a:t>
            </a:r>
          </a:p>
        </p:txBody>
      </p:sp>
    </p:spTree>
    <p:extLst>
      <p:ext uri="{BB962C8B-B14F-4D97-AF65-F5344CB8AC3E}">
        <p14:creationId xmlns:p14="http://schemas.microsoft.com/office/powerpoint/2010/main" val="36815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43 0.00162 L -0.00156 0.08403 " pathEditMode="relative" rAng="0" ptsTypes="AA">
                                      <p:cBhvr>
                                        <p:cTn id="6" dur="2000" fill="hold"/>
                                        <p:tgtEl>
                                          <p:spTgt spid="3"/>
                                        </p:tgtEl>
                                        <p:attrNameLst>
                                          <p:attrName>ppt_x</p:attrName>
                                          <p:attrName>ppt_y</p:attrName>
                                        </p:attrNameLst>
                                      </p:cBhvr>
                                      <p:rCtr x="-208" y="4120"/>
                                    </p:animMotion>
                                  </p:childTnLst>
                                  <p:subTnLst>
                                    <p:set>
                                      <p:cBhvr override="childStyle">
                                        <p:cTn dur="1" fill="hold" display="0" masterRel="nextClick" afterEffect="1"/>
                                        <p:tgtEl>
                                          <p:spTgt spid="3"/>
                                        </p:tgtEl>
                                        <p:attrNameLst>
                                          <p:attrName>style.visibility</p:attrName>
                                        </p:attrNameLst>
                                      </p:cBhvr>
                                      <p:to>
                                        <p:strVal val="hidden"/>
                                      </p:to>
                                    </p:set>
                                  </p:subTnLst>
                                </p:cTn>
                              </p:par>
                              <p:par>
                                <p:cTn id="7" presetID="42" presetClass="path" presetSubtype="0" accel="50000" decel="50000" fill="hold" grpId="0" nodeType="withEffect">
                                  <p:stCondLst>
                                    <p:cond delay="0"/>
                                  </p:stCondLst>
                                  <p:childTnLst>
                                    <p:animMotion origin="layout" path="M 1.94444E-6 3.33333E-6 L 0.13889 -0.08658 " pathEditMode="relative" rAng="0" ptsTypes="AA">
                                      <p:cBhvr>
                                        <p:cTn id="8" dur="2000" fill="hold"/>
                                        <p:tgtEl>
                                          <p:spTgt spid="7"/>
                                        </p:tgtEl>
                                        <p:attrNameLst>
                                          <p:attrName>ppt_x</p:attrName>
                                          <p:attrName>ppt_y</p:attrName>
                                        </p:attrNameLst>
                                      </p:cBhvr>
                                      <p:rCtr x="6944" y="-4329"/>
                                    </p:animMotion>
                                  </p:childTnLst>
                                  <p:subTnLst>
                                    <p:set>
                                      <p:cBhvr override="childStyle">
                                        <p:cTn dur="1" fill="hold" display="0" masterRel="nextClick" afterEffect="1"/>
                                        <p:tgtEl>
                                          <p:spTgt spid="7"/>
                                        </p:tgtEl>
                                        <p:attrNameLst>
                                          <p:attrName>style.visibility</p:attrName>
                                        </p:attrNameLst>
                                      </p:cBhvr>
                                      <p:to>
                                        <p:strVal val="hidden"/>
                                      </p:to>
                                    </p:set>
                                  </p:subTnLst>
                                </p:cTn>
                              </p:par>
                              <p:par>
                                <p:cTn id="9" presetID="42" presetClass="path" presetSubtype="0" accel="50000" decel="50000" fill="hold" grpId="0" nodeType="withEffect">
                                  <p:stCondLst>
                                    <p:cond delay="0"/>
                                  </p:stCondLst>
                                  <p:childTnLst>
                                    <p:animMotion origin="layout" path="M 0.04028 -0.04074 L 0.20399 -0.13287 " pathEditMode="relative" rAng="0" ptsTypes="AA">
                                      <p:cBhvr>
                                        <p:cTn id="10" dur="2000" fill="hold"/>
                                        <p:tgtEl>
                                          <p:spTgt spid="5"/>
                                        </p:tgtEl>
                                        <p:attrNameLst>
                                          <p:attrName>ppt_x</p:attrName>
                                          <p:attrName>ppt_y</p:attrName>
                                        </p:attrNameLst>
                                      </p:cBhvr>
                                      <p:rCtr x="8177" y="-4606"/>
                                    </p:animMotion>
                                  </p:childTnLst>
                                  <p:subTnLst>
                                    <p:set>
                                      <p:cBhvr override="childStyle">
                                        <p:cTn dur="1" fill="hold" display="0" masterRel="nextClick" afterEffect="1"/>
                                        <p:tgtEl>
                                          <p:spTgt spid="5"/>
                                        </p:tgtEl>
                                        <p:attrNameLst>
                                          <p:attrName>style.visibility</p:attrName>
                                        </p:attrNameLst>
                                      </p:cBhvr>
                                      <p:to>
                                        <p:strVal val="hidden"/>
                                      </p:to>
                                    </p:set>
                                  </p:subTnLst>
                                </p:cTn>
                              </p:par>
                              <p:par>
                                <p:cTn id="11" presetID="42" presetClass="path" presetSubtype="0" accel="50000" decel="50000" fill="hold" grpId="0" nodeType="withEffect">
                                  <p:stCondLst>
                                    <p:cond delay="0"/>
                                  </p:stCondLst>
                                  <p:childTnLst>
                                    <p:animMotion origin="layout" path="M 3.33333E-6 -4.81481E-6 L -0.26841 -0.01736 " pathEditMode="relative" rAng="0" ptsTypes="AA">
                                      <p:cBhvr>
                                        <p:cTn id="12" dur="2000" fill="hold"/>
                                        <p:tgtEl>
                                          <p:spTgt spid="11"/>
                                        </p:tgtEl>
                                        <p:attrNameLst>
                                          <p:attrName>ppt_x</p:attrName>
                                          <p:attrName>ppt_y</p:attrName>
                                        </p:attrNameLst>
                                      </p:cBhvr>
                                      <p:rCtr x="-13420" y="-880"/>
                                    </p:animMotion>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42" presetClass="path" presetSubtype="0" accel="50000" decel="50000" fill="hold" grpId="0" nodeType="withEffect">
                                  <p:stCondLst>
                                    <p:cond delay="0"/>
                                  </p:stCondLst>
                                  <p:childTnLst>
                                    <p:animMotion origin="layout" path="M -5.55556E-7 1.48148E-6 L -0.27778 -0.06088 " pathEditMode="relative" rAng="0" ptsTypes="AA">
                                      <p:cBhvr>
                                        <p:cTn id="14" dur="2000" fill="hold"/>
                                        <p:tgtEl>
                                          <p:spTgt spid="4"/>
                                        </p:tgtEl>
                                        <p:attrNameLst>
                                          <p:attrName>ppt_x</p:attrName>
                                          <p:attrName>ppt_y</p:attrName>
                                        </p:attrNameLst>
                                      </p:cBhvr>
                                      <p:rCtr x="-13889" y="-3056"/>
                                    </p:animMotion>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7"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105956-F35B-4969-8FD4-CC5668D8BFD8}"/>
              </a:ext>
            </a:extLst>
          </p:cNvPr>
          <p:cNvSpPr>
            <a:spLocks noGrp="1"/>
          </p:cNvSpPr>
          <p:nvPr>
            <p:ph type="title"/>
          </p:nvPr>
        </p:nvSpPr>
        <p:spPr/>
        <p:txBody>
          <a:bodyPr/>
          <a:lstStyle/>
          <a:p>
            <a:r>
              <a:rPr lang="en-US" dirty="0"/>
              <a:t>Addressing a Grand Challenge</a:t>
            </a:r>
          </a:p>
        </p:txBody>
      </p:sp>
      <p:sp>
        <p:nvSpPr>
          <p:cNvPr id="8" name="Oval 7">
            <a:extLst>
              <a:ext uri="{FF2B5EF4-FFF2-40B4-BE49-F238E27FC236}">
                <a16:creationId xmlns:a16="http://schemas.microsoft.com/office/drawing/2014/main" id="{FEF43BF3-ABB3-46F6-9F57-CE9C35E8E21A}"/>
              </a:ext>
            </a:extLst>
          </p:cNvPr>
          <p:cNvSpPr/>
          <p:nvPr/>
        </p:nvSpPr>
        <p:spPr>
          <a:xfrm>
            <a:off x="1561610" y="1108945"/>
            <a:ext cx="6020779" cy="5251554"/>
          </a:xfrm>
          <a:prstGeom prst="ellipse">
            <a:avLst/>
          </a:prstGeom>
          <a:solidFill>
            <a:srgbClr val="92D050">
              <a:alpha val="43922"/>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E41F62-10B3-46B4-A1DE-22D9D4E2E316}"/>
              </a:ext>
            </a:extLst>
          </p:cNvPr>
          <p:cNvSpPr txBox="1"/>
          <p:nvPr/>
        </p:nvSpPr>
        <p:spPr>
          <a:xfrm>
            <a:off x="2796061" y="1657230"/>
            <a:ext cx="4152774" cy="4154984"/>
          </a:xfrm>
          <a:prstGeom prst="rect">
            <a:avLst/>
          </a:prstGeom>
          <a:noFill/>
        </p:spPr>
        <p:txBody>
          <a:bodyPr wrap="square" rtlCol="0">
            <a:spAutoFit/>
          </a:bodyPr>
          <a:lstStyle/>
          <a:p>
            <a:r>
              <a:rPr lang="en-US" sz="2400" dirty="0"/>
              <a:t>Common vision of effective science instruction</a:t>
            </a:r>
          </a:p>
          <a:p>
            <a:endParaRPr lang="en-US" sz="2400" dirty="0"/>
          </a:p>
          <a:p>
            <a:r>
              <a:rPr lang="en-US" sz="2400" dirty="0"/>
              <a:t>Common language for talking about teaching and learning</a:t>
            </a:r>
          </a:p>
          <a:p>
            <a:endParaRPr lang="en-US" sz="2400" dirty="0"/>
          </a:p>
          <a:p>
            <a:r>
              <a:rPr lang="en-US" sz="2400" dirty="0"/>
              <a:t>Common mission in preparing the next generation of secondary science teachers</a:t>
            </a:r>
          </a:p>
        </p:txBody>
      </p:sp>
    </p:spTree>
    <p:extLst>
      <p:ext uri="{BB962C8B-B14F-4D97-AF65-F5344CB8AC3E}">
        <p14:creationId xmlns:p14="http://schemas.microsoft.com/office/powerpoint/2010/main" val="126194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B5329-8D47-4A7F-AF1D-56091A1C8651}"/>
              </a:ext>
            </a:extLst>
          </p:cNvPr>
          <p:cNvSpPr>
            <a:spLocks noGrp="1"/>
          </p:cNvSpPr>
          <p:nvPr>
            <p:ph type="title"/>
          </p:nvPr>
        </p:nvSpPr>
        <p:spPr/>
        <p:txBody>
          <a:bodyPr/>
          <a:lstStyle/>
          <a:p>
            <a:r>
              <a:rPr lang="en-US" dirty="0"/>
              <a:t>Who are our partners? </a:t>
            </a:r>
          </a:p>
        </p:txBody>
      </p:sp>
      <p:sp>
        <p:nvSpPr>
          <p:cNvPr id="5" name="Text Placeholder 4">
            <a:extLst>
              <a:ext uri="{FF2B5EF4-FFF2-40B4-BE49-F238E27FC236}">
                <a16:creationId xmlns:a16="http://schemas.microsoft.com/office/drawing/2014/main" id="{5570A072-CF23-46FF-A40B-CC4F81AF8CE8}"/>
              </a:ext>
            </a:extLst>
          </p:cNvPr>
          <p:cNvSpPr>
            <a:spLocks noGrp="1"/>
          </p:cNvSpPr>
          <p:nvPr>
            <p:ph type="body" sz="quarter" idx="10"/>
          </p:nvPr>
        </p:nvSpPr>
        <p:spPr>
          <a:xfrm>
            <a:off x="628650" y="1287615"/>
            <a:ext cx="4188118" cy="4629093"/>
          </a:xfrm>
        </p:spPr>
        <p:txBody>
          <a:bodyPr/>
          <a:lstStyle/>
          <a:p>
            <a:pPr>
              <a:spcBef>
                <a:spcPts val="0"/>
              </a:spcBef>
            </a:pPr>
            <a:r>
              <a:rPr lang="en-US" sz="2400" dirty="0"/>
              <a:t>University of Colorado, Boulder</a:t>
            </a:r>
          </a:p>
          <a:p>
            <a:pPr>
              <a:spcBef>
                <a:spcPts val="0"/>
              </a:spcBef>
            </a:pPr>
            <a:r>
              <a:rPr lang="en-US" sz="2400" dirty="0"/>
              <a:t>University of Colorado, Colorado Springs</a:t>
            </a:r>
          </a:p>
          <a:p>
            <a:pPr>
              <a:spcBef>
                <a:spcPts val="0"/>
              </a:spcBef>
            </a:pPr>
            <a:r>
              <a:rPr lang="en-US" sz="2400" dirty="0"/>
              <a:t>University of Northern Colorado</a:t>
            </a:r>
          </a:p>
          <a:p>
            <a:pPr>
              <a:spcBef>
                <a:spcPts val="0"/>
              </a:spcBef>
            </a:pPr>
            <a:r>
              <a:rPr lang="en-US" sz="2400" dirty="0"/>
              <a:t>Cooperating teachers</a:t>
            </a:r>
          </a:p>
          <a:p>
            <a:pPr>
              <a:spcBef>
                <a:spcPts val="0"/>
              </a:spcBef>
            </a:pPr>
            <a:r>
              <a:rPr lang="en-US" sz="2400" dirty="0"/>
              <a:t>Preservice secondary science teachers</a:t>
            </a:r>
          </a:p>
          <a:p>
            <a:pPr>
              <a:spcBef>
                <a:spcPts val="0"/>
              </a:spcBef>
            </a:pPr>
            <a:r>
              <a:rPr lang="en-US" sz="2400" dirty="0" err="1"/>
              <a:t>McREL</a:t>
            </a:r>
            <a:r>
              <a:rPr lang="en-US" sz="2400" dirty="0"/>
              <a:t> International</a:t>
            </a:r>
          </a:p>
          <a:p>
            <a:pPr>
              <a:spcBef>
                <a:spcPts val="0"/>
              </a:spcBef>
            </a:pPr>
            <a:r>
              <a:rPr lang="en-US" sz="2400" dirty="0"/>
              <a:t>BSCS Science Learning</a:t>
            </a:r>
          </a:p>
          <a:p>
            <a:pPr marL="0" indent="0">
              <a:spcBef>
                <a:spcPts val="0"/>
              </a:spcBef>
              <a:buNone/>
            </a:pPr>
            <a:endParaRPr lang="en-US" sz="2400" dirty="0"/>
          </a:p>
          <a:p>
            <a:endParaRPr lang="en-US" dirty="0"/>
          </a:p>
        </p:txBody>
      </p:sp>
      <p:pic>
        <p:nvPicPr>
          <p:cNvPr id="8" name="Content Placeholder 5">
            <a:extLst>
              <a:ext uri="{FF2B5EF4-FFF2-40B4-BE49-F238E27FC236}">
                <a16:creationId xmlns:a16="http://schemas.microsoft.com/office/drawing/2014/main" id="{2C7CE7ED-1F81-4FF9-9CC1-848A5E5C8114}"/>
              </a:ext>
            </a:extLst>
          </p:cNvPr>
          <p:cNvPicPr>
            <a:picLocks noChangeAspect="1"/>
          </p:cNvPicPr>
          <p:nvPr/>
        </p:nvPicPr>
        <p:blipFill rotWithShape="1">
          <a:blip r:embed="rId3">
            <a:extLst>
              <a:ext uri="{28A0092B-C50C-407E-A947-70E740481C1C}">
                <a14:useLocalDpi xmlns:a14="http://schemas.microsoft.com/office/drawing/2010/main" val="0"/>
              </a:ext>
            </a:extLst>
          </a:blip>
          <a:srcRect t="50597" r="82624"/>
          <a:stretch/>
        </p:blipFill>
        <p:spPr>
          <a:xfrm>
            <a:off x="4816768" y="1025248"/>
            <a:ext cx="1429220" cy="1374264"/>
          </a:xfrm>
          <a:prstGeom prst="rect">
            <a:avLst/>
          </a:prstGeom>
        </p:spPr>
      </p:pic>
      <p:pic>
        <p:nvPicPr>
          <p:cNvPr id="9" name="Picture 8">
            <a:extLst>
              <a:ext uri="{FF2B5EF4-FFF2-40B4-BE49-F238E27FC236}">
                <a16:creationId xmlns:a16="http://schemas.microsoft.com/office/drawing/2014/main" id="{991B2227-91BD-4EC4-B650-0327FAD5C3E4}"/>
              </a:ext>
            </a:extLst>
          </p:cNvPr>
          <p:cNvPicPr>
            <a:picLocks noChangeAspect="1"/>
          </p:cNvPicPr>
          <p:nvPr/>
        </p:nvPicPr>
        <p:blipFill rotWithShape="1">
          <a:blip r:embed="rId4">
            <a:extLst>
              <a:ext uri="{28A0092B-C50C-407E-A947-70E740481C1C}">
                <a14:useLocalDpi xmlns:a14="http://schemas.microsoft.com/office/drawing/2010/main" val="0"/>
              </a:ext>
            </a:extLst>
          </a:blip>
          <a:srcRect r="66390"/>
          <a:stretch/>
        </p:blipFill>
        <p:spPr>
          <a:xfrm>
            <a:off x="5963478" y="2404353"/>
            <a:ext cx="2953993" cy="1160969"/>
          </a:xfrm>
          <a:prstGeom prst="rect">
            <a:avLst/>
          </a:prstGeom>
        </p:spPr>
      </p:pic>
      <p:pic>
        <p:nvPicPr>
          <p:cNvPr id="10" name="Picture 9">
            <a:extLst>
              <a:ext uri="{FF2B5EF4-FFF2-40B4-BE49-F238E27FC236}">
                <a16:creationId xmlns:a16="http://schemas.microsoft.com/office/drawing/2014/main" id="{CF2FC44F-0E9A-493D-9B81-3348A6F87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4120" y="3754971"/>
            <a:ext cx="3213478" cy="919157"/>
          </a:xfrm>
          <a:prstGeom prst="rect">
            <a:avLst/>
          </a:prstGeom>
        </p:spPr>
      </p:pic>
      <p:pic>
        <p:nvPicPr>
          <p:cNvPr id="11" name="Picture 10">
            <a:extLst>
              <a:ext uri="{FF2B5EF4-FFF2-40B4-BE49-F238E27FC236}">
                <a16:creationId xmlns:a16="http://schemas.microsoft.com/office/drawing/2014/main" id="{085D05FF-ADAA-4152-B796-5B1CCB689C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0981" y="5916156"/>
            <a:ext cx="2728925" cy="727992"/>
          </a:xfrm>
          <a:prstGeom prst="rect">
            <a:avLst/>
          </a:prstGeom>
        </p:spPr>
      </p:pic>
      <p:pic>
        <p:nvPicPr>
          <p:cNvPr id="12" name="Picture 11">
            <a:extLst>
              <a:ext uri="{FF2B5EF4-FFF2-40B4-BE49-F238E27FC236}">
                <a16:creationId xmlns:a16="http://schemas.microsoft.com/office/drawing/2014/main" id="{DBE12E15-FE0F-46F2-81FE-C8D560526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740" y="932497"/>
            <a:ext cx="1429220" cy="1391701"/>
          </a:xfrm>
          <a:prstGeom prst="rect">
            <a:avLst/>
          </a:prstGeom>
        </p:spPr>
      </p:pic>
      <p:pic>
        <p:nvPicPr>
          <p:cNvPr id="3" name="Picture 2" descr="A picture containing object, clock, meter&#10;&#10;Description automatically generated">
            <a:extLst>
              <a:ext uri="{FF2B5EF4-FFF2-40B4-BE49-F238E27FC236}">
                <a16:creationId xmlns:a16="http://schemas.microsoft.com/office/drawing/2014/main" id="{8E9B6354-923A-4FA0-97F2-7C89EF5CF7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98065" y="4920488"/>
            <a:ext cx="2866411" cy="791190"/>
          </a:xfrm>
          <a:prstGeom prst="rect">
            <a:avLst/>
          </a:prstGeom>
        </p:spPr>
      </p:pic>
    </p:spTree>
    <p:extLst>
      <p:ext uri="{BB962C8B-B14F-4D97-AF65-F5344CB8AC3E}">
        <p14:creationId xmlns:p14="http://schemas.microsoft.com/office/powerpoint/2010/main" val="78433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29763-7EF0-4BAE-8AD7-5A039484B4A1}"/>
              </a:ext>
            </a:extLst>
          </p:cNvPr>
          <p:cNvSpPr>
            <a:spLocks noGrp="1"/>
          </p:cNvSpPr>
          <p:nvPr>
            <p:ph type="title"/>
          </p:nvPr>
        </p:nvSpPr>
        <p:spPr/>
        <p:txBody>
          <a:bodyPr/>
          <a:lstStyle/>
          <a:p>
            <a:r>
              <a:rPr lang="en-US" dirty="0"/>
              <a:t>Resources You Need </a:t>
            </a:r>
          </a:p>
        </p:txBody>
      </p:sp>
      <p:sp>
        <p:nvSpPr>
          <p:cNvPr id="5" name="Text Placeholder 4">
            <a:extLst>
              <a:ext uri="{FF2B5EF4-FFF2-40B4-BE49-F238E27FC236}">
                <a16:creationId xmlns:a16="http://schemas.microsoft.com/office/drawing/2014/main" id="{F4BAFCA3-A8C6-4B2C-8FBE-65E4627553F7}"/>
              </a:ext>
            </a:extLst>
          </p:cNvPr>
          <p:cNvSpPr>
            <a:spLocks noGrp="1"/>
          </p:cNvSpPr>
          <p:nvPr>
            <p:ph type="body" sz="quarter" idx="10"/>
          </p:nvPr>
        </p:nvSpPr>
        <p:spPr/>
        <p:txBody>
          <a:bodyPr/>
          <a:lstStyle/>
          <a:p>
            <a:endParaRPr lang="en-US" dirty="0"/>
          </a:p>
          <a:p>
            <a:pPr marL="0" indent="0">
              <a:buNone/>
            </a:pPr>
            <a:r>
              <a:rPr lang="en-US" dirty="0"/>
              <a:t>Please download (and print if you prefer) </a:t>
            </a:r>
          </a:p>
          <a:p>
            <a:pPr marL="514350" indent="-514350">
              <a:buFont typeface="+mj-lt"/>
              <a:buAutoNum type="arabicPeriod"/>
            </a:pPr>
            <a:r>
              <a:rPr lang="en-US" dirty="0"/>
              <a:t>Transcript: Waves and Energy</a:t>
            </a:r>
          </a:p>
          <a:p>
            <a:pPr marL="514350" indent="-514350">
              <a:buFont typeface="+mj-lt"/>
              <a:buAutoNum type="arabicPeriod"/>
            </a:pPr>
            <a:r>
              <a:rPr lang="en-US" dirty="0"/>
              <a:t>Lesson Analysis Protocol – Waves and Energy</a:t>
            </a:r>
          </a:p>
        </p:txBody>
      </p:sp>
      <p:sp>
        <p:nvSpPr>
          <p:cNvPr id="7" name="TextBox 6">
            <a:extLst>
              <a:ext uri="{FF2B5EF4-FFF2-40B4-BE49-F238E27FC236}">
                <a16:creationId xmlns:a16="http://schemas.microsoft.com/office/drawing/2014/main" id="{38D8A175-EE62-45CF-A225-CB55FDA4B7E7}"/>
              </a:ext>
            </a:extLst>
          </p:cNvPr>
          <p:cNvSpPr txBox="1"/>
          <p:nvPr/>
        </p:nvSpPr>
        <p:spPr>
          <a:xfrm>
            <a:off x="778934" y="1102949"/>
            <a:ext cx="7303910" cy="584775"/>
          </a:xfrm>
          <a:prstGeom prst="rect">
            <a:avLst/>
          </a:prstGeom>
          <a:noFill/>
        </p:spPr>
        <p:txBody>
          <a:bodyPr wrap="square">
            <a:spAutoFit/>
          </a:bodyPr>
          <a:lstStyle/>
          <a:p>
            <a:r>
              <a:rPr lang="en-US" sz="3200" b="1" i="0" u="none" strike="noStrike" dirty="0">
                <a:solidFill>
                  <a:schemeClr val="tx1">
                    <a:lumMod val="75000"/>
                  </a:schemeClr>
                </a:solidFill>
                <a:effectLst/>
                <a:latin typeface="Slack-Lato"/>
                <a:hlinkClick r:id="rId3">
                  <a:extLst>
                    <a:ext uri="{A12FA001-AC4F-418D-AE19-62706E023703}">
                      <ahyp:hlinkClr xmlns:ahyp="http://schemas.microsoft.com/office/drawing/2018/hyperlinkcolor" val="tx"/>
                    </a:ext>
                  </a:extLst>
                </a:hlinkClick>
              </a:rPr>
              <a:t>https://tinyurl.com/ASTE-videoworkshop</a:t>
            </a:r>
            <a:endParaRPr lang="en-US" sz="3200" dirty="0">
              <a:solidFill>
                <a:schemeClr val="tx1">
                  <a:lumMod val="75000"/>
                </a:schemeClr>
              </a:solidFill>
            </a:endParaRPr>
          </a:p>
        </p:txBody>
      </p:sp>
    </p:spTree>
    <p:extLst>
      <p:ext uri="{BB962C8B-B14F-4D97-AF65-F5344CB8AC3E}">
        <p14:creationId xmlns:p14="http://schemas.microsoft.com/office/powerpoint/2010/main" val="203010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0FFFC9-1FA1-4964-859C-BF9F4DF79195}"/>
              </a:ext>
            </a:extLst>
          </p:cNvPr>
          <p:cNvSpPr>
            <a:spLocks noGrp="1"/>
          </p:cNvSpPr>
          <p:nvPr>
            <p:ph type="title"/>
          </p:nvPr>
        </p:nvSpPr>
        <p:spPr/>
        <p:txBody>
          <a:bodyPr anchor="t"/>
          <a:lstStyle/>
          <a:p>
            <a:r>
              <a:rPr lang="en-US" dirty="0">
                <a:latin typeface="Calibri"/>
                <a:cs typeface="Calibri"/>
              </a:rPr>
              <a:t>Norms for Video Analysis</a:t>
            </a:r>
            <a:endParaRPr lang="en-US" dirty="0"/>
          </a:p>
        </p:txBody>
      </p:sp>
      <p:sp>
        <p:nvSpPr>
          <p:cNvPr id="6" name="Content Placeholder 5">
            <a:extLst>
              <a:ext uri="{FF2B5EF4-FFF2-40B4-BE49-F238E27FC236}">
                <a16:creationId xmlns:a16="http://schemas.microsoft.com/office/drawing/2014/main" id="{E5DAC8AC-98E6-48E9-B123-82DAEF995E44}"/>
              </a:ext>
            </a:extLst>
          </p:cNvPr>
          <p:cNvSpPr>
            <a:spLocks noGrp="1"/>
          </p:cNvSpPr>
          <p:nvPr>
            <p:ph sz="half" idx="1"/>
          </p:nvPr>
        </p:nvSpPr>
        <p:spPr>
          <a:xfrm>
            <a:off x="704850" y="1707749"/>
            <a:ext cx="3867150" cy="4628949"/>
          </a:xfrm>
          <a:prstGeom prst="rect">
            <a:avLst/>
          </a:prstGeom>
        </p:spPr>
        <p:txBody>
          <a:bodyPr anchor="t"/>
          <a:lstStyle/>
          <a:p>
            <a:pPr marL="514350" indent="-514350">
              <a:lnSpc>
                <a:spcPct val="90000"/>
              </a:lnSpc>
              <a:spcBef>
                <a:spcPts val="0"/>
              </a:spcBef>
              <a:spcAft>
                <a:spcPts val="600"/>
              </a:spcAft>
              <a:buAutoNum type="arabicPeriod"/>
            </a:pPr>
            <a:r>
              <a:rPr lang="en-US" sz="2600" dirty="0">
                <a:ea typeface="+mn-lt"/>
                <a:cs typeface="+mn-lt"/>
              </a:rPr>
              <a:t>Look past the trivial, the little things that “bug” you.</a:t>
            </a:r>
            <a:endParaRPr lang="en-US" sz="2600" dirty="0"/>
          </a:p>
          <a:p>
            <a:pPr marL="514350" indent="-514350">
              <a:lnSpc>
                <a:spcPct val="90000"/>
              </a:lnSpc>
              <a:spcBef>
                <a:spcPts val="0"/>
              </a:spcBef>
              <a:spcAft>
                <a:spcPts val="600"/>
              </a:spcAft>
              <a:buAutoNum type="arabicPeriod"/>
            </a:pPr>
            <a:r>
              <a:rPr lang="en-US" sz="2600" dirty="0">
                <a:ea typeface="+mn-lt"/>
                <a:cs typeface="+mn-lt"/>
              </a:rPr>
              <a:t>Avoid the “this doesn’t look like my classroom” trap.</a:t>
            </a:r>
          </a:p>
          <a:p>
            <a:pPr marL="514350" indent="-514350">
              <a:lnSpc>
                <a:spcPct val="90000"/>
              </a:lnSpc>
              <a:spcBef>
                <a:spcPts val="0"/>
              </a:spcBef>
              <a:spcAft>
                <a:spcPts val="600"/>
              </a:spcAft>
              <a:buAutoNum type="arabicPeriod"/>
            </a:pPr>
            <a:r>
              <a:rPr lang="en-US" sz="2600" dirty="0">
                <a:ea typeface="+mn-lt"/>
                <a:cs typeface="+mn-lt"/>
              </a:rPr>
              <a:t>Avoid making snap judgments about the teaching or learning in the classroom you are viewing.</a:t>
            </a:r>
          </a:p>
          <a:p>
            <a:endParaRPr lang="en-US" dirty="0">
              <a:cs typeface="Calibri"/>
            </a:endParaRPr>
          </a:p>
        </p:txBody>
      </p:sp>
      <p:sp>
        <p:nvSpPr>
          <p:cNvPr id="8" name="Content Placeholder 7">
            <a:extLst>
              <a:ext uri="{FF2B5EF4-FFF2-40B4-BE49-F238E27FC236}">
                <a16:creationId xmlns:a16="http://schemas.microsoft.com/office/drawing/2014/main" id="{FF580568-D1BB-4141-A1A9-FAB185346449}"/>
              </a:ext>
            </a:extLst>
          </p:cNvPr>
          <p:cNvSpPr>
            <a:spLocks noGrp="1"/>
          </p:cNvSpPr>
          <p:nvPr>
            <p:ph sz="half" idx="2"/>
          </p:nvPr>
        </p:nvSpPr>
        <p:spPr>
          <a:xfrm>
            <a:off x="4648200" y="1618256"/>
            <a:ext cx="3867150" cy="4628949"/>
          </a:xfrm>
          <a:prstGeom prst="rect">
            <a:avLst/>
          </a:prstGeom>
        </p:spPr>
        <p:txBody>
          <a:bodyPr anchor="t"/>
          <a:lstStyle/>
          <a:p>
            <a:pPr marL="514350" indent="-514350">
              <a:lnSpc>
                <a:spcPct val="90000"/>
              </a:lnSpc>
              <a:spcBef>
                <a:spcPts val="0"/>
              </a:spcBef>
              <a:spcAft>
                <a:spcPts val="600"/>
              </a:spcAft>
              <a:buAutoNum type="arabicPeriod"/>
            </a:pPr>
            <a:r>
              <a:rPr lang="en-US" sz="2600" dirty="0">
                <a:ea typeface="+mn-lt"/>
                <a:cs typeface="+mn-lt"/>
              </a:rPr>
              <a:t>Focus on student thinking and key teaching moves.</a:t>
            </a:r>
            <a:endParaRPr lang="en-US" sz="2600" dirty="0"/>
          </a:p>
          <a:p>
            <a:pPr marL="514350" indent="-514350">
              <a:lnSpc>
                <a:spcPct val="90000"/>
              </a:lnSpc>
              <a:spcBef>
                <a:spcPts val="0"/>
              </a:spcBef>
              <a:spcAft>
                <a:spcPts val="600"/>
              </a:spcAft>
              <a:buAutoNum type="arabicPeriod"/>
            </a:pPr>
            <a:r>
              <a:rPr lang="en-US" sz="2600" dirty="0">
                <a:ea typeface="+mn-lt"/>
                <a:cs typeface="+mn-lt"/>
              </a:rPr>
              <a:t>Look for evidence to support any claims.</a:t>
            </a:r>
          </a:p>
          <a:p>
            <a:pPr marL="514350" indent="-514350">
              <a:lnSpc>
                <a:spcPct val="90000"/>
              </a:lnSpc>
              <a:spcBef>
                <a:spcPts val="0"/>
              </a:spcBef>
              <a:spcAft>
                <a:spcPts val="600"/>
              </a:spcAft>
              <a:buAutoNum type="arabicPeriod"/>
            </a:pPr>
            <a:r>
              <a:rPr lang="en-US" sz="2600" dirty="0">
                <a:ea typeface="+mn-lt"/>
                <a:cs typeface="+mn-lt"/>
              </a:rPr>
              <a:t>Look more than once (video and transcript).</a:t>
            </a:r>
          </a:p>
          <a:p>
            <a:pPr marL="514350" indent="-514350">
              <a:lnSpc>
                <a:spcPct val="90000"/>
              </a:lnSpc>
              <a:spcBef>
                <a:spcPts val="0"/>
              </a:spcBef>
              <a:spcAft>
                <a:spcPts val="600"/>
              </a:spcAft>
              <a:buAutoNum type="arabicPeriod"/>
            </a:pPr>
            <a:r>
              <a:rPr lang="en-US" sz="2600" dirty="0">
                <a:ea typeface="+mn-lt"/>
                <a:cs typeface="+mn-lt"/>
              </a:rPr>
              <a:t>Consider alternative explanations and teaching strategies</a:t>
            </a:r>
            <a:r>
              <a:rPr lang="en-US" dirty="0">
                <a:ea typeface="+mn-lt"/>
                <a:cs typeface="+mn-lt"/>
              </a:rPr>
              <a:t>.</a:t>
            </a:r>
            <a:r>
              <a:rPr lang="en-US" b="1" dirty="0">
                <a:ea typeface="+mn-lt"/>
                <a:cs typeface="+mn-lt"/>
              </a:rPr>
              <a:t> </a:t>
            </a:r>
            <a:br>
              <a:rPr lang="en-US" b="1" dirty="0">
                <a:ea typeface="+mn-lt"/>
                <a:cs typeface="+mn-lt"/>
              </a:rPr>
            </a:br>
            <a:endParaRPr lang="en-US" b="1" dirty="0">
              <a:ea typeface="+mn-lt"/>
              <a:cs typeface="+mn-lt"/>
            </a:endParaRPr>
          </a:p>
        </p:txBody>
      </p:sp>
      <p:sp>
        <p:nvSpPr>
          <p:cNvPr id="7" name="Text Placeholder 6">
            <a:extLst>
              <a:ext uri="{FF2B5EF4-FFF2-40B4-BE49-F238E27FC236}">
                <a16:creationId xmlns:a16="http://schemas.microsoft.com/office/drawing/2014/main" id="{9935CE80-590B-4E3E-801B-4CFEF654255B}"/>
              </a:ext>
            </a:extLst>
          </p:cNvPr>
          <p:cNvSpPr>
            <a:spLocks noGrp="1"/>
          </p:cNvSpPr>
          <p:nvPr>
            <p:ph type="body" sz="quarter" idx="4294967295"/>
          </p:nvPr>
        </p:nvSpPr>
        <p:spPr>
          <a:xfrm>
            <a:off x="4759326" y="1080040"/>
            <a:ext cx="3887787" cy="419100"/>
          </a:xfrm>
          <a:prstGeom prst="rect">
            <a:avLst/>
          </a:prstGeom>
        </p:spPr>
        <p:txBody>
          <a:bodyPr/>
          <a:lstStyle/>
          <a:p>
            <a:pPr marL="0" indent="0">
              <a:buNone/>
            </a:pPr>
            <a:r>
              <a:rPr lang="en-US" sz="3200" dirty="0">
                <a:solidFill>
                  <a:schemeClr val="tx1">
                    <a:lumMod val="75000"/>
                  </a:schemeClr>
                </a:solidFill>
                <a:cs typeface="Calibri"/>
              </a:rPr>
              <a:t>Analysis Basics</a:t>
            </a:r>
            <a:endParaRPr lang="en-US" sz="3200" dirty="0">
              <a:solidFill>
                <a:schemeClr val="tx1">
                  <a:lumMod val="75000"/>
                </a:schemeClr>
              </a:solidFill>
            </a:endParaRPr>
          </a:p>
        </p:txBody>
      </p:sp>
      <p:sp>
        <p:nvSpPr>
          <p:cNvPr id="3" name="Text Placeholder 2">
            <a:extLst>
              <a:ext uri="{FF2B5EF4-FFF2-40B4-BE49-F238E27FC236}">
                <a16:creationId xmlns:a16="http://schemas.microsoft.com/office/drawing/2014/main" id="{A1175BB6-45D0-4C4E-A569-75C64DE9952A}"/>
              </a:ext>
            </a:extLst>
          </p:cNvPr>
          <p:cNvSpPr>
            <a:spLocks noGrp="1"/>
          </p:cNvSpPr>
          <p:nvPr>
            <p:ph type="body" sz="quarter" idx="4294967295"/>
          </p:nvPr>
        </p:nvSpPr>
        <p:spPr>
          <a:xfrm>
            <a:off x="704850" y="1083808"/>
            <a:ext cx="7886700" cy="4629150"/>
          </a:xfrm>
          <a:prstGeom prst="rect">
            <a:avLst/>
          </a:prstGeom>
        </p:spPr>
        <p:txBody>
          <a:bodyPr/>
          <a:lstStyle/>
          <a:p>
            <a:pPr marL="0" indent="0">
              <a:buNone/>
            </a:pPr>
            <a:r>
              <a:rPr lang="en-US" sz="3200" dirty="0">
                <a:solidFill>
                  <a:schemeClr val="tx1">
                    <a:lumMod val="75000"/>
                  </a:schemeClr>
                </a:solidFill>
                <a:cs typeface="Calibri"/>
              </a:rPr>
              <a:t>Viewing Basics</a:t>
            </a:r>
            <a:endParaRPr lang="en-US" sz="3200" dirty="0">
              <a:solidFill>
                <a:schemeClr val="tx1">
                  <a:lumMod val="75000"/>
                </a:schemeClr>
              </a:solidFill>
            </a:endParaRPr>
          </a:p>
        </p:txBody>
      </p:sp>
    </p:spTree>
    <p:extLst>
      <p:ext uri="{BB962C8B-B14F-4D97-AF65-F5344CB8AC3E}">
        <p14:creationId xmlns:p14="http://schemas.microsoft.com/office/powerpoint/2010/main" val="28095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uiExpand="1"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12B92B-8498-427E-9972-C2C0133E2C44}"/>
              </a:ext>
            </a:extLst>
          </p:cNvPr>
          <p:cNvSpPr>
            <a:spLocks noGrp="1"/>
          </p:cNvSpPr>
          <p:nvPr>
            <p:ph type="title"/>
          </p:nvPr>
        </p:nvSpPr>
        <p:spPr/>
        <p:txBody>
          <a:bodyPr/>
          <a:lstStyle/>
          <a:p>
            <a:r>
              <a:rPr lang="en-US" dirty="0"/>
              <a:t>Tools for Video Analysis</a:t>
            </a:r>
          </a:p>
        </p:txBody>
      </p:sp>
      <p:sp>
        <p:nvSpPr>
          <p:cNvPr id="8" name="Text Placeholder 7">
            <a:extLst>
              <a:ext uri="{FF2B5EF4-FFF2-40B4-BE49-F238E27FC236}">
                <a16:creationId xmlns:a16="http://schemas.microsoft.com/office/drawing/2014/main" id="{026C7736-C166-46DE-B069-B30FC87D62D7}"/>
              </a:ext>
            </a:extLst>
          </p:cNvPr>
          <p:cNvSpPr>
            <a:spLocks noGrp="1"/>
          </p:cNvSpPr>
          <p:nvPr>
            <p:ph type="body" sz="quarter" idx="10"/>
          </p:nvPr>
        </p:nvSpPr>
        <p:spPr>
          <a:xfrm>
            <a:off x="277586" y="945494"/>
            <a:ext cx="8686800" cy="4629093"/>
          </a:xfrm>
        </p:spPr>
        <p:txBody>
          <a:bodyPr/>
          <a:lstStyle/>
          <a:p>
            <a:r>
              <a:rPr lang="en-US" sz="2400" b="1" dirty="0"/>
              <a:t>Transcript</a:t>
            </a:r>
          </a:p>
          <a:p>
            <a:pPr lvl="1"/>
            <a:r>
              <a:rPr lang="en-US" sz="2400" dirty="0"/>
              <a:t>Take time to read the context at the top of the transcript</a:t>
            </a:r>
          </a:p>
          <a:p>
            <a:pPr lvl="1"/>
            <a:r>
              <a:rPr lang="en-US" sz="2400" dirty="0"/>
              <a:t>After watching the video, read the transcript and make note of the points where you </a:t>
            </a:r>
            <a:r>
              <a:rPr lang="en-US" sz="2400" dirty="0">
                <a:solidFill>
                  <a:srgbClr val="00B050"/>
                </a:solidFill>
              </a:rPr>
              <a:t>identify</a:t>
            </a:r>
            <a:r>
              <a:rPr lang="en-US" sz="2400" dirty="0"/>
              <a:t> the strategy(</a:t>
            </a:r>
            <a:r>
              <a:rPr lang="en-US" sz="2400" dirty="0" err="1"/>
              <a:t>ies</a:t>
            </a:r>
            <a:r>
              <a:rPr lang="en-US" sz="2400" dirty="0"/>
              <a:t>)</a:t>
            </a:r>
          </a:p>
          <a:p>
            <a:pPr lvl="1"/>
            <a:r>
              <a:rPr lang="en-US" sz="2400" dirty="0"/>
              <a:t>After negotiating our understanding of the focus strategy, </a:t>
            </a:r>
            <a:r>
              <a:rPr lang="en-US" sz="2400" dirty="0">
                <a:solidFill>
                  <a:srgbClr val="FF0000"/>
                </a:solidFill>
              </a:rPr>
              <a:t>analyze</a:t>
            </a:r>
            <a:r>
              <a:rPr lang="en-US" sz="2400" dirty="0"/>
              <a:t> the transcript to generate a claim</a:t>
            </a:r>
          </a:p>
          <a:p>
            <a:r>
              <a:rPr lang="en-US" sz="2400" b="1" dirty="0"/>
              <a:t>Lesson Analysis Protocol </a:t>
            </a:r>
          </a:p>
          <a:p>
            <a:pPr marL="914400" lvl="1" indent="-457200">
              <a:buAutoNum type="arabicPeriod"/>
            </a:pPr>
            <a:r>
              <a:rPr lang="en-US" sz="2400" dirty="0">
                <a:solidFill>
                  <a:srgbClr val="00B050"/>
                </a:solidFill>
              </a:rPr>
              <a:t>Identify</a:t>
            </a:r>
            <a:r>
              <a:rPr lang="en-US" sz="2400" dirty="0"/>
              <a:t> the teaching strategy of focus? </a:t>
            </a:r>
          </a:p>
          <a:p>
            <a:pPr marL="914400" lvl="2" indent="0">
              <a:buNone/>
            </a:pPr>
            <a:r>
              <a:rPr lang="en-US" sz="2000" dirty="0"/>
              <a:t>Is there a common understanding of what we’re seeing?</a:t>
            </a:r>
          </a:p>
          <a:p>
            <a:pPr marL="914400" lvl="1" indent="-457200">
              <a:buFont typeface="+mj-lt"/>
              <a:buAutoNum type="arabicPeriod"/>
            </a:pPr>
            <a:r>
              <a:rPr lang="en-US" sz="2400" dirty="0">
                <a:solidFill>
                  <a:srgbClr val="FF0000"/>
                </a:solidFill>
              </a:rPr>
              <a:t>Analyze</a:t>
            </a:r>
            <a:r>
              <a:rPr lang="en-US" sz="2400" dirty="0"/>
              <a:t> the clip with a claim, evidence and reasoning</a:t>
            </a:r>
          </a:p>
          <a:p>
            <a:pPr marL="914400" lvl="2" indent="0">
              <a:buNone/>
            </a:pPr>
            <a:r>
              <a:rPr lang="en-US" sz="2000" dirty="0"/>
              <a:t>Focus on either student thinking or teaching moves</a:t>
            </a:r>
          </a:p>
          <a:p>
            <a:pPr marL="914400" lvl="2" indent="0">
              <a:buNone/>
            </a:pPr>
            <a:r>
              <a:rPr lang="en-US" sz="2000" dirty="0"/>
              <a:t>Turn an observation into a claim supported by evidence from the transcript and </a:t>
            </a:r>
          </a:p>
          <a:p>
            <a:pPr marL="914400" lvl="1" indent="-457200">
              <a:buFont typeface="+mj-lt"/>
              <a:buAutoNum type="arabicPeriod"/>
            </a:pPr>
            <a:r>
              <a:rPr lang="en-US" sz="2400" dirty="0">
                <a:solidFill>
                  <a:srgbClr val="7030A0"/>
                </a:solidFill>
              </a:rPr>
              <a:t>Reflect</a:t>
            </a:r>
            <a:r>
              <a:rPr lang="en-US" dirty="0">
                <a:solidFill>
                  <a:srgbClr val="7030A0"/>
                </a:solidFill>
              </a:rPr>
              <a:t> </a:t>
            </a:r>
            <a:r>
              <a:rPr lang="en-US" sz="2400" dirty="0"/>
              <a:t>and apply to your own teaching context</a:t>
            </a:r>
          </a:p>
        </p:txBody>
      </p:sp>
      <p:cxnSp>
        <p:nvCxnSpPr>
          <p:cNvPr id="6" name="Straight Connector 5">
            <a:extLst>
              <a:ext uri="{FF2B5EF4-FFF2-40B4-BE49-F238E27FC236}">
                <a16:creationId xmlns:a16="http://schemas.microsoft.com/office/drawing/2014/main" id="{39E16822-D09F-4F39-A8E5-E02D2101B57B}"/>
              </a:ext>
            </a:extLst>
          </p:cNvPr>
          <p:cNvCxnSpPr>
            <a:cxnSpLocks/>
          </p:cNvCxnSpPr>
          <p:nvPr/>
        </p:nvCxnSpPr>
        <p:spPr>
          <a:xfrm>
            <a:off x="692936"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6333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B7BFAE-54D2-4D28-885F-24946C2DE238}"/>
              </a:ext>
            </a:extLst>
          </p:cNvPr>
          <p:cNvSpPr>
            <a:spLocks noGrp="1"/>
          </p:cNvSpPr>
          <p:nvPr>
            <p:ph type="title"/>
          </p:nvPr>
        </p:nvSpPr>
        <p:spPr/>
        <p:txBody>
          <a:bodyPr/>
          <a:lstStyle/>
          <a:p>
            <a:r>
              <a:rPr lang="en-US" dirty="0"/>
              <a:t>In small group: </a:t>
            </a:r>
          </a:p>
        </p:txBody>
      </p:sp>
      <p:sp>
        <p:nvSpPr>
          <p:cNvPr id="8" name="Text Placeholder 7">
            <a:extLst>
              <a:ext uri="{FF2B5EF4-FFF2-40B4-BE49-F238E27FC236}">
                <a16:creationId xmlns:a16="http://schemas.microsoft.com/office/drawing/2014/main" id="{DE957227-8C22-4679-BCEB-AC752E445F7C}"/>
              </a:ext>
            </a:extLst>
          </p:cNvPr>
          <p:cNvSpPr>
            <a:spLocks noGrp="1"/>
          </p:cNvSpPr>
          <p:nvPr>
            <p:ph type="body" sz="quarter" idx="10"/>
          </p:nvPr>
        </p:nvSpPr>
        <p:spPr>
          <a:xfrm>
            <a:off x="628650" y="993701"/>
            <a:ext cx="7886700" cy="4629093"/>
          </a:xfrm>
        </p:spPr>
        <p:txBody>
          <a:bodyPr/>
          <a:lstStyle/>
          <a:p>
            <a:r>
              <a:rPr lang="en-US" sz="2700" dirty="0"/>
              <a:t>Using the </a:t>
            </a:r>
            <a:r>
              <a:rPr lang="en-US" sz="2700" dirty="0">
                <a:solidFill>
                  <a:srgbClr val="00B050"/>
                </a:solidFill>
              </a:rPr>
              <a:t>identify</a:t>
            </a:r>
            <a:r>
              <a:rPr lang="en-US" sz="2700" dirty="0"/>
              <a:t> prompt on the Lesson Analysis Protocol, re-read the transcript and individually identify what you think are key teacher moves.</a:t>
            </a:r>
          </a:p>
          <a:p>
            <a:pPr lvl="1"/>
            <a:r>
              <a:rPr lang="en-US" sz="2700" dirty="0"/>
              <a:t>Take about 5 minutes sharing the teaching instances you identified using timestamps in the transcript to keep everyone focused on the same examples.</a:t>
            </a:r>
          </a:p>
          <a:p>
            <a:r>
              <a:rPr lang="en-US" sz="2700" dirty="0"/>
              <a:t>Using the LAP, consider the questions in the </a:t>
            </a:r>
            <a:r>
              <a:rPr lang="en-US" sz="2700" dirty="0">
                <a:solidFill>
                  <a:srgbClr val="FF0000"/>
                </a:solidFill>
              </a:rPr>
              <a:t>analysis </a:t>
            </a:r>
            <a:r>
              <a:rPr lang="en-US" sz="2700" dirty="0"/>
              <a:t>and </a:t>
            </a:r>
            <a:r>
              <a:rPr lang="en-US" sz="2700" dirty="0">
                <a:solidFill>
                  <a:srgbClr val="7030A0"/>
                </a:solidFill>
              </a:rPr>
              <a:t>reflect</a:t>
            </a:r>
            <a:r>
              <a:rPr lang="en-US" sz="2700" dirty="0"/>
              <a:t> phases.  </a:t>
            </a:r>
          </a:p>
          <a:p>
            <a:pPr lvl="1"/>
            <a:r>
              <a:rPr lang="en-US" sz="2700" dirty="0"/>
              <a:t>We don’t have time to create our own claims, so discuss with your group how this process might lead to deeper discussions of the classroom clip.  </a:t>
            </a:r>
          </a:p>
          <a:p>
            <a:endParaRPr lang="en-US" dirty="0"/>
          </a:p>
        </p:txBody>
      </p:sp>
      <p:pic>
        <p:nvPicPr>
          <p:cNvPr id="5" name="Picture 4">
            <a:extLst>
              <a:ext uri="{FF2B5EF4-FFF2-40B4-BE49-F238E27FC236}">
                <a16:creationId xmlns:a16="http://schemas.microsoft.com/office/drawing/2014/main" id="{94ACA926-165F-4F6E-8023-C6BED2711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pic>
        <p:nvPicPr>
          <p:cNvPr id="6" name="Picture 5">
            <a:hlinkClick r:id="rId4"/>
            <a:extLst>
              <a:ext uri="{FF2B5EF4-FFF2-40B4-BE49-F238E27FC236}">
                <a16:creationId xmlns:a16="http://schemas.microsoft.com/office/drawing/2014/main" id="{518A55EA-2DEB-44C7-8632-10E85C3F34D8}"/>
              </a:ext>
            </a:extLst>
          </p:cNvPr>
          <p:cNvPicPr>
            <a:picLocks noChangeAspect="1"/>
          </p:cNvPicPr>
          <p:nvPr/>
        </p:nvPicPr>
        <p:blipFill>
          <a:blip r:embed="rId5"/>
          <a:stretch>
            <a:fillRect/>
          </a:stretch>
        </p:blipFill>
        <p:spPr>
          <a:xfrm>
            <a:off x="7100358" y="80759"/>
            <a:ext cx="1863734" cy="1019425"/>
          </a:xfrm>
          <a:prstGeom prst="rect">
            <a:avLst/>
          </a:prstGeom>
        </p:spPr>
      </p:pic>
    </p:spTree>
    <p:extLst>
      <p:ext uri="{BB962C8B-B14F-4D97-AF65-F5344CB8AC3E}">
        <p14:creationId xmlns:p14="http://schemas.microsoft.com/office/powerpoint/2010/main" val="440970685"/>
      </p:ext>
    </p:extLst>
  </p:cSld>
  <p:clrMapOvr>
    <a:masterClrMapping/>
  </p:clrMapOvr>
</p:sld>
</file>

<file path=ppt/theme/theme1.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movable.pptx" id="{5F98A34A-8A48-47D6-9988-658F03C15A3D}" vid="{C2208D1C-3178-460B-A3A7-673AB0A48D30}"/>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movable.pptx" id="{5F98A34A-8A48-47D6-9988-658F03C15A3D}" vid="{E982A2B8-E6C1-4DC0-9442-FBF5798BF293}"/>
    </a:ext>
  </a:extLst>
</a:theme>
</file>

<file path=ppt/theme/theme3.xml><?xml version="1.0" encoding="utf-8"?>
<a:theme xmlns:a="http://schemas.openxmlformats.org/drawingml/2006/main" name="BSCS 2 Panel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movable.pptx" id="{5F98A34A-8A48-47D6-9988-658F03C15A3D}" vid="{717C3BC7-CB66-4ACB-9C8A-4ABF3E3A3B76}"/>
    </a:ext>
  </a:extLst>
</a:theme>
</file>

<file path=ppt/theme/theme4.xml><?xml version="1.0" encoding="utf-8"?>
<a:theme xmlns:a="http://schemas.openxmlformats.org/drawingml/2006/main" name="BSCS Contact Page">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movable.pptx" id="{5F98A34A-8A48-47D6-9988-658F03C15A3D}" vid="{6FA68CEF-64F2-424E-B6F6-270A0BB9E8F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BSCS_2018_PPT_movable</Template>
  <TotalTime>566</TotalTime>
  <Words>1899</Words>
  <Application>Microsoft Office PowerPoint</Application>
  <PresentationFormat>On-screen Show (4:3)</PresentationFormat>
  <Paragraphs>176</Paragraphs>
  <Slides>13</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Calibri Light</vt:lpstr>
      <vt:lpstr>Myriad Pro</vt:lpstr>
      <vt:lpstr>Slack-Lato</vt:lpstr>
      <vt:lpstr>Times New Roman</vt:lpstr>
      <vt:lpstr>BSCS Title</vt:lpstr>
      <vt:lpstr>BSCS Body</vt:lpstr>
      <vt:lpstr>BSCS 2 Panel Body</vt:lpstr>
      <vt:lpstr>BSCS Contact Page</vt:lpstr>
      <vt:lpstr>STeLLA:  Science Teachers Learning from Lesson Analysis</vt:lpstr>
      <vt:lpstr> Science Teachers Learning from Lesson Analysis </vt:lpstr>
      <vt:lpstr>Addressing a Grand Challenge</vt:lpstr>
      <vt:lpstr>Addressing a Grand Challenge</vt:lpstr>
      <vt:lpstr>Who are our partners? </vt:lpstr>
      <vt:lpstr>Resources You Need </vt:lpstr>
      <vt:lpstr>Norms for Video Analysis</vt:lpstr>
      <vt:lpstr>Tools for Video Analysis</vt:lpstr>
      <vt:lpstr>In small group: </vt:lpstr>
      <vt:lpstr>Highlights of Your Conversation</vt:lpstr>
      <vt:lpstr>The BSCS Videoverse: https://videoverse.bscs.org/</vt:lpstr>
      <vt:lpstr>Your 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Hvidsten</dc:creator>
  <cp:lastModifiedBy>Connie Hvidsten</cp:lastModifiedBy>
  <cp:revision>32</cp:revision>
  <cp:lastPrinted>2021-04-09T23:42:41Z</cp:lastPrinted>
  <dcterms:created xsi:type="dcterms:W3CDTF">2021-01-15T18:12:36Z</dcterms:created>
  <dcterms:modified xsi:type="dcterms:W3CDTF">2021-04-19T21:25:03Z</dcterms:modified>
</cp:coreProperties>
</file>